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423" r:id="rId3"/>
    <p:sldId id="426" r:id="rId4"/>
    <p:sldId id="259" r:id="rId5"/>
    <p:sldId id="420" r:id="rId6"/>
    <p:sldId id="421" r:id="rId7"/>
    <p:sldId id="422" r:id="rId8"/>
    <p:sldId id="366" r:id="rId9"/>
    <p:sldId id="417" r:id="rId10"/>
    <p:sldId id="367" r:id="rId11"/>
    <p:sldId id="380" r:id="rId12"/>
    <p:sldId id="368" r:id="rId13"/>
    <p:sldId id="369" r:id="rId14"/>
    <p:sldId id="371" r:id="rId15"/>
    <p:sldId id="372" r:id="rId16"/>
    <p:sldId id="373" r:id="rId17"/>
    <p:sldId id="374" r:id="rId18"/>
    <p:sldId id="375" r:id="rId19"/>
    <p:sldId id="376" r:id="rId20"/>
    <p:sldId id="377" r:id="rId21"/>
    <p:sldId id="378" r:id="rId22"/>
    <p:sldId id="400" r:id="rId23"/>
    <p:sldId id="379" r:id="rId24"/>
    <p:sldId id="381" r:id="rId25"/>
    <p:sldId id="416" r:id="rId26"/>
    <p:sldId id="382" r:id="rId27"/>
    <p:sldId id="391" r:id="rId28"/>
    <p:sldId id="392" r:id="rId29"/>
    <p:sldId id="386" r:id="rId30"/>
    <p:sldId id="387" r:id="rId31"/>
    <p:sldId id="388" r:id="rId32"/>
    <p:sldId id="389" r:id="rId33"/>
    <p:sldId id="390" r:id="rId34"/>
    <p:sldId id="384" r:id="rId35"/>
    <p:sldId id="425" r:id="rId36"/>
    <p:sldId id="395" r:id="rId37"/>
    <p:sldId id="396" r:id="rId38"/>
    <p:sldId id="361" r:id="rId39"/>
    <p:sldId id="355" r:id="rId40"/>
    <p:sldId id="356" r:id="rId41"/>
    <p:sldId id="418" r:id="rId42"/>
    <p:sldId id="277" r:id="rId43"/>
    <p:sldId id="402" r:id="rId44"/>
    <p:sldId id="403" r:id="rId45"/>
    <p:sldId id="397" r:id="rId46"/>
    <p:sldId id="398" r:id="rId47"/>
    <p:sldId id="399" r:id="rId48"/>
    <p:sldId id="401" r:id="rId49"/>
    <p:sldId id="300" r:id="rId50"/>
    <p:sldId id="419" r:id="rId51"/>
    <p:sldId id="406" r:id="rId52"/>
    <p:sldId id="409" r:id="rId53"/>
    <p:sldId id="407" r:id="rId54"/>
    <p:sldId id="410" r:id="rId55"/>
    <p:sldId id="411" r:id="rId56"/>
    <p:sldId id="412" r:id="rId57"/>
    <p:sldId id="413" r:id="rId58"/>
    <p:sldId id="414" r:id="rId59"/>
    <p:sldId id="415" r:id="rId60"/>
    <p:sldId id="405" r:id="rId61"/>
    <p:sldId id="330" r:id="rId62"/>
    <p:sldId id="331" r:id="rId63"/>
    <p:sldId id="332" r:id="rId64"/>
    <p:sldId id="333" r:id="rId65"/>
    <p:sldId id="334" r:id="rId66"/>
    <p:sldId id="347" r:id="rId67"/>
    <p:sldId id="335"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32"/>
    <p:restoredTop sz="68376" autoAdjust="0"/>
  </p:normalViewPr>
  <p:slideViewPr>
    <p:cSldViewPr>
      <p:cViewPr varScale="1">
        <p:scale>
          <a:sx n="194" d="100"/>
          <a:sy n="194" d="100"/>
        </p:scale>
        <p:origin x="200" y="1120"/>
      </p:cViewPr>
      <p:guideLst>
        <p:guide orient="horz" pos="2160"/>
        <p:guide pos="2880"/>
      </p:guideLst>
    </p:cSldViewPr>
  </p:slideViewPr>
  <p:notesTextViewPr>
    <p:cViewPr>
      <p:scale>
        <a:sx n="1" d="1"/>
        <a:sy n="1" d="1"/>
      </p:scale>
      <p:origin x="0" y="0"/>
    </p:cViewPr>
  </p:notesTextViewPr>
  <p:sorterViewPr>
    <p:cViewPr>
      <p:scale>
        <a:sx n="127" d="100"/>
        <a:sy n="12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E0FECD-BD2C-48BE-8D14-6CFE498B9F29}" type="datetimeFigureOut">
              <a:rPr lang="en-US" smtClean="0"/>
              <a:t>8/17/21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D900A-A919-4C19-8158-8A9DE8E73742}" type="slidenum">
              <a:rPr lang="en-US" smtClean="0"/>
              <a:t>‹#›</a:t>
            </a:fld>
            <a:endParaRPr lang="en-US"/>
          </a:p>
        </p:txBody>
      </p:sp>
    </p:spTree>
    <p:extLst>
      <p:ext uri="{BB962C8B-B14F-4D97-AF65-F5344CB8AC3E}">
        <p14:creationId xmlns:p14="http://schemas.microsoft.com/office/powerpoint/2010/main" val="3144760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D900A-A919-4C19-8158-8A9DE8E73742}" type="slidenum">
              <a:rPr lang="en-US" smtClean="0"/>
              <a:t>1</a:t>
            </a:fld>
            <a:endParaRPr lang="en-US"/>
          </a:p>
        </p:txBody>
      </p:sp>
    </p:spTree>
    <p:extLst>
      <p:ext uri="{BB962C8B-B14F-4D97-AF65-F5344CB8AC3E}">
        <p14:creationId xmlns:p14="http://schemas.microsoft.com/office/powerpoint/2010/main" val="200566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73795"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learned</a:t>
            </a:r>
            <a:r>
              <a:rPr lang="en-US" baseline="0" dirty="0"/>
              <a:t> the definition of classification task and how to model it, can you model a classification problem?</a:t>
            </a:r>
          </a:p>
          <a:p>
            <a:endParaRPr lang="en-US" baseline="0" dirty="0"/>
          </a:p>
          <a:p>
            <a:r>
              <a:rPr lang="en-US" baseline="0" dirty="0"/>
              <a:t>If you can’t think of any, check out the tasks in </a:t>
            </a:r>
            <a:r>
              <a:rPr lang="en-US" baseline="0" dirty="0" err="1"/>
              <a:t>Kaggle</a:t>
            </a:r>
            <a:r>
              <a:rPr lang="en-US" baseline="0" dirty="0"/>
              <a:t> competitions and see if there is any classification tasks</a:t>
            </a:r>
          </a:p>
          <a:p>
            <a:r>
              <a:rPr lang="en-US" dirty="0"/>
              <a:t>https://</a:t>
            </a:r>
            <a:r>
              <a:rPr lang="en-US" dirty="0" err="1"/>
              <a:t>www.kaggle.com</a:t>
            </a:r>
            <a:r>
              <a:rPr lang="en-US" dirty="0"/>
              <a:t>/competitions</a:t>
            </a:r>
          </a:p>
          <a:p>
            <a:endParaRPr lang="en-US" dirty="0"/>
          </a:p>
          <a:p>
            <a:r>
              <a:rPr lang="en-US" dirty="0"/>
              <a:t>Ask everyone to group up and identify three interesting classification tasks.  10 minutes?</a:t>
            </a:r>
          </a:p>
          <a:p>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23</a:t>
            </a:fld>
            <a:endParaRPr lang="en-US"/>
          </a:p>
        </p:txBody>
      </p:sp>
    </p:spTree>
    <p:extLst>
      <p:ext uri="{BB962C8B-B14F-4D97-AF65-F5344CB8AC3E}">
        <p14:creationId xmlns:p14="http://schemas.microsoft.com/office/powerpoint/2010/main" val="3510756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 xmlns:ma14="http://schemas.microsoft.com/office/mac/drawingml/2011/main" val="1"/>
            </a:ext>
          </a:extLst>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 xmlns:ma14="http://schemas.microsoft.com/office/mac/drawingml/2011/main" val="1"/>
            </a:ext>
          </a:extLst>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r>
              <a:rPr lang="en-US" dirty="0"/>
              <a:t>Here, explain the idea behind vector spaces</a:t>
            </a:r>
          </a:p>
        </p:txBody>
      </p:sp>
    </p:spTree>
    <p:extLst>
      <p:ext uri="{BB962C8B-B14F-4D97-AF65-F5344CB8AC3E}">
        <p14:creationId xmlns:p14="http://schemas.microsoft.com/office/powerpoint/2010/main" val="2145906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Euclidean distance: </a:t>
            </a:r>
          </a:p>
        </p:txBody>
      </p:sp>
      <p:sp>
        <p:nvSpPr>
          <p:cNvPr id="4" name="Slide Number Placeholder 3"/>
          <p:cNvSpPr>
            <a:spLocks noGrp="1"/>
          </p:cNvSpPr>
          <p:nvPr>
            <p:ph type="sldNum" sz="quarter" idx="5"/>
          </p:nvPr>
        </p:nvSpPr>
        <p:spPr/>
        <p:txBody>
          <a:bodyPr/>
          <a:lstStyle/>
          <a:p>
            <a:fld id="{779D900A-A919-4C19-8158-8A9DE8E73742}" type="slidenum">
              <a:rPr lang="en-US" smtClean="0"/>
              <a:t>26</a:t>
            </a:fld>
            <a:endParaRPr lang="en-US"/>
          </a:p>
        </p:txBody>
      </p:sp>
    </p:spTree>
    <p:extLst>
      <p:ext uri="{BB962C8B-B14F-4D97-AF65-F5344CB8AC3E}">
        <p14:creationId xmlns:p14="http://schemas.microsoft.com/office/powerpoint/2010/main" val="3815022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 xmlns:ma14="http://schemas.microsoft.com/office/mac/drawingml/2011/main" val="1"/>
            </a:ext>
          </a:extLst>
        </p:spPr>
      </p:sp>
      <p:sp>
        <p:nvSpPr>
          <p:cNvPr id="75161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 xmlns:ma14="http://schemas.microsoft.com/office/mac/drawingml/2011/main" val="1"/>
            </a:ext>
          </a:extLst>
        </p:spPr>
      </p:sp>
      <p:sp>
        <p:nvSpPr>
          <p:cNvPr id="75161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2335906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D900A-A919-4C19-8158-8A9DE8E73742}" type="slidenum">
              <a:rPr lang="en-US" smtClean="0"/>
              <a:t>38</a:t>
            </a:fld>
            <a:endParaRPr lang="en-US"/>
          </a:p>
        </p:txBody>
      </p:sp>
    </p:spTree>
    <p:extLst>
      <p:ext uri="{BB962C8B-B14F-4D97-AF65-F5344CB8AC3E}">
        <p14:creationId xmlns:p14="http://schemas.microsoft.com/office/powerpoint/2010/main" val="2139457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in teams of 2 / 3 – work for ten minutes, report out</a:t>
            </a:r>
          </a:p>
        </p:txBody>
      </p:sp>
      <p:sp>
        <p:nvSpPr>
          <p:cNvPr id="4" name="Slide Number Placeholder 3"/>
          <p:cNvSpPr>
            <a:spLocks noGrp="1"/>
          </p:cNvSpPr>
          <p:nvPr>
            <p:ph type="sldNum" sz="quarter" idx="5"/>
          </p:nvPr>
        </p:nvSpPr>
        <p:spPr/>
        <p:txBody>
          <a:bodyPr/>
          <a:lstStyle/>
          <a:p>
            <a:fld id="{779D900A-A919-4C19-8158-8A9DE8E73742}" type="slidenum">
              <a:rPr lang="en-US" smtClean="0"/>
              <a:t>40</a:t>
            </a:fld>
            <a:endParaRPr lang="en-US"/>
          </a:p>
        </p:txBody>
      </p:sp>
    </p:spTree>
    <p:extLst>
      <p:ext uri="{BB962C8B-B14F-4D97-AF65-F5344CB8AC3E}">
        <p14:creationId xmlns:p14="http://schemas.microsoft.com/office/powerpoint/2010/main" val="4223540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2CD034-D7F5-498E-A22B-CA288E0979AF}" type="slidenum">
              <a:rPr lang="en-US" smtClean="0"/>
              <a:pPr/>
              <a:t>44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r>
              <a:rPr lang="en-US" altLang="en-US" dirty="0"/>
              <a:t>Counting how many men and women in the room?</a:t>
            </a:r>
          </a:p>
          <a:p>
            <a:r>
              <a:rPr lang="en-US" altLang="en-US" dirty="0"/>
              <a:t>Can</a:t>
            </a:r>
            <a:r>
              <a:rPr lang="en-US" altLang="en-US" baseline="0" dirty="0"/>
              <a:t> be one step in a data mining task, like?</a:t>
            </a:r>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 xmlns:ma14="http://schemas.microsoft.com/office/mac/drawingml/2011/main" val="1"/>
            </a:ext>
          </a:extLst>
        </p:spPr>
      </p:sp>
      <p:sp>
        <p:nvSpPr>
          <p:cNvPr id="758787"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 xmlns:ma14="http://schemas.microsoft.com/office/mac/drawingml/2011/main" val="1"/>
            </a:ext>
          </a:extLst>
        </p:spPr>
      </p:sp>
      <p:sp>
        <p:nvSpPr>
          <p:cNvPr id="760835"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Groups of 3 – 10 minutes</a:t>
            </a:r>
          </a:p>
        </p:txBody>
      </p:sp>
      <p:sp>
        <p:nvSpPr>
          <p:cNvPr id="4" name="Slide Number Placeholder 3"/>
          <p:cNvSpPr>
            <a:spLocks noGrp="1"/>
          </p:cNvSpPr>
          <p:nvPr>
            <p:ph type="sldNum" sz="quarter" idx="5"/>
          </p:nvPr>
        </p:nvSpPr>
        <p:spPr/>
        <p:txBody>
          <a:bodyPr/>
          <a:lstStyle/>
          <a:p>
            <a:fld id="{779D900A-A919-4C19-8158-8A9DE8E73742}" type="slidenum">
              <a:rPr lang="en-US" smtClean="0"/>
              <a:t>48</a:t>
            </a:fld>
            <a:endParaRPr lang="en-US"/>
          </a:p>
        </p:txBody>
      </p:sp>
    </p:spTree>
    <p:extLst>
      <p:ext uri="{BB962C8B-B14F-4D97-AF65-F5344CB8AC3E}">
        <p14:creationId xmlns:p14="http://schemas.microsoft.com/office/powerpoint/2010/main" val="3464657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9459"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baseline="0" dirty="0"/>
              <a:t>People from the field of database systems designed and implemented data warehouse, OLAP techniques, using query language to slice and dice data, and association rule mining. </a:t>
            </a:r>
            <a:endParaRPr lang="en-US" altLang="en-US" dirty="0"/>
          </a:p>
          <a:p>
            <a:r>
              <a:rPr lang="en-US" altLang="en-US" dirty="0"/>
              <a:t>Data analysis methods</a:t>
            </a:r>
            <a:r>
              <a:rPr lang="en-US" altLang="en-US" baseline="0" dirty="0"/>
              <a:t> developed from statistics field includes descriptive statistics, such as calculating the mean and variance of variables, hypothesis testing, regression, classification, clustering, etc. </a:t>
            </a:r>
          </a:p>
          <a:p>
            <a:r>
              <a:rPr lang="en-US" altLang="en-US" baseline="0" dirty="0"/>
              <a:t>People in machine learning field developed methods on supervised learning, classification, and unsupervised learning, clustering based on computational learning theory. </a:t>
            </a:r>
          </a:p>
          <a:p>
            <a:r>
              <a:rPr lang="en-US" altLang="en-US" baseline="0" dirty="0"/>
              <a:t>This course is more from machine learning perspective to teach classification and clustering, also introduced AR mining.</a:t>
            </a:r>
          </a:p>
          <a:p>
            <a:endParaRPr lang="en-US" altLang="en-US" baseline="0" dirty="0"/>
          </a:p>
          <a:p>
            <a:r>
              <a:rPr lang="en-US" altLang="en-US" baseline="0" dirty="0"/>
              <a:t>The field of data mining is an intersection among these relevant fields, focusing on applying these techniques to real-world knowledge discovery problems.</a:t>
            </a:r>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9459"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baseline="0" dirty="0"/>
              <a:t>People from the field of database systems designed and implemented data warehouse, OLAP techniques, using query language to slice and dice data, and association rule mining. </a:t>
            </a:r>
            <a:endParaRPr lang="en-US" altLang="en-US" dirty="0"/>
          </a:p>
          <a:p>
            <a:r>
              <a:rPr lang="en-US" altLang="en-US" dirty="0"/>
              <a:t>Data analysis methods</a:t>
            </a:r>
            <a:r>
              <a:rPr lang="en-US" altLang="en-US" baseline="0" dirty="0"/>
              <a:t> developed from statistics field includes descriptive statistics, such as calculating the mean and variance of variables, hypothesis testing, regression, classification, clustering, etc. </a:t>
            </a:r>
          </a:p>
          <a:p>
            <a:r>
              <a:rPr lang="en-US" altLang="en-US" baseline="0" dirty="0"/>
              <a:t>People in machine learning field developed methods on supervised learning, classification, and unsupervised learning, clustering based on computational learning theory. </a:t>
            </a:r>
          </a:p>
          <a:p>
            <a:r>
              <a:rPr lang="en-US" altLang="en-US" baseline="0" dirty="0"/>
              <a:t>This course is more from machine learning perspective to teach classification and clustering, also introduced AR mining.</a:t>
            </a:r>
          </a:p>
          <a:p>
            <a:endParaRPr lang="en-US" altLang="en-US" baseline="0" dirty="0"/>
          </a:p>
          <a:p>
            <a:r>
              <a:rPr lang="en-US" altLang="en-US" baseline="0" dirty="0"/>
              <a:t>The field of data mining is an intersection among these relevant fields, focusing on applying these techniques to real-world knowledge discovery problems.</a:t>
            </a:r>
            <a:endParaRPr lang="en-US" altLang="en-US" dirty="0"/>
          </a:p>
        </p:txBody>
      </p:sp>
    </p:spTree>
    <p:extLst>
      <p:ext uri="{BB962C8B-B14F-4D97-AF65-F5344CB8AC3E}">
        <p14:creationId xmlns:p14="http://schemas.microsoft.com/office/powerpoint/2010/main" val="2120632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clustering of</a:t>
            </a:r>
            <a:r>
              <a:rPr lang="en-US" baseline="0" dirty="0"/>
              <a:t> web pages, classify opinions, AR mining of user’s click-through data.</a:t>
            </a:r>
          </a:p>
          <a:p>
            <a:endParaRPr lang="en-US" baseline="0" dirty="0"/>
          </a:p>
          <a:p>
            <a:r>
              <a:rPr lang="en-US" baseline="0" dirty="0"/>
              <a:t>Groups?  Or just discuss?</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52</a:t>
            </a:fld>
            <a:endParaRPr lang="en-US"/>
          </a:p>
        </p:txBody>
      </p:sp>
    </p:spTree>
    <p:extLst>
      <p:ext uri="{BB962C8B-B14F-4D97-AF65-F5344CB8AC3E}">
        <p14:creationId xmlns:p14="http://schemas.microsoft.com/office/powerpoint/2010/main" val="1984953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descriptive if just reporting the numbers</a:t>
            </a:r>
            <a:r>
              <a:rPr lang="en-US" baseline="0" dirty="0"/>
              <a:t> like sales every month last year; predictive if a regression model is fitted from data</a:t>
            </a:r>
          </a:p>
          <a:p>
            <a:r>
              <a:rPr lang="en-US" baseline="0" dirty="0"/>
              <a:t>Clusters: clustering model is descriptive of the data, but predictive if used for classification</a:t>
            </a:r>
          </a:p>
          <a:p>
            <a:r>
              <a:rPr lang="en-US" baseline="0" dirty="0"/>
              <a:t>Same thing for anomalies. Actually being able to describe patterns is the foundation for building precise prediction model. For example knowing the correlation among variables will help us figure out which variables are related to a target variable and build prediction model accordingly.</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53</a:t>
            </a:fld>
            <a:endParaRPr lang="en-US"/>
          </a:p>
        </p:txBody>
      </p:sp>
    </p:spTree>
    <p:extLst>
      <p:ext uri="{BB962C8B-B14F-4D97-AF65-F5344CB8AC3E}">
        <p14:creationId xmlns:p14="http://schemas.microsoft.com/office/powerpoint/2010/main" val="1641508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Targeted advertisement</a:t>
            </a:r>
          </a:p>
          <a:p>
            <a:r>
              <a:rPr lang="en-US" dirty="0"/>
              <a:t>Internet advertisement</a:t>
            </a:r>
          </a:p>
        </p:txBody>
      </p:sp>
      <p:sp>
        <p:nvSpPr>
          <p:cNvPr id="4" name="Slide Number Placeholder 3"/>
          <p:cNvSpPr>
            <a:spLocks noGrp="1"/>
          </p:cNvSpPr>
          <p:nvPr>
            <p:ph type="sldNum" sz="quarter" idx="10"/>
          </p:nvPr>
        </p:nvSpPr>
        <p:spPr/>
        <p:txBody>
          <a:bodyPr/>
          <a:lstStyle/>
          <a:p>
            <a:fld id="{779D900A-A919-4C19-8158-8A9DE8E73742}" type="slidenum">
              <a:rPr lang="en-US" smtClean="0"/>
              <a:t>54</a:t>
            </a:fld>
            <a:endParaRPr lang="en-US"/>
          </a:p>
        </p:txBody>
      </p:sp>
    </p:spTree>
    <p:extLst>
      <p:ext uri="{BB962C8B-B14F-4D97-AF65-F5344CB8AC3E}">
        <p14:creationId xmlns:p14="http://schemas.microsoft.com/office/powerpoint/2010/main" val="286745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D900A-A919-4C19-8158-8A9DE8E73742}" type="slidenum">
              <a:rPr lang="en-US" smtClean="0"/>
              <a:t>59</a:t>
            </a:fld>
            <a:endParaRPr lang="en-US"/>
          </a:p>
        </p:txBody>
      </p:sp>
    </p:spTree>
    <p:extLst>
      <p:ext uri="{BB962C8B-B14F-4D97-AF65-F5344CB8AC3E}">
        <p14:creationId xmlns:p14="http://schemas.microsoft.com/office/powerpoint/2010/main" val="2596379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 xmlns:ma14="http://schemas.microsoft.com/office/mac/drawingml/2011/main" val="1"/>
            </a:ext>
          </a:extLst>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2839788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Rot="1" noChangeAspect="1" noChangeArrowheads="1" noTextEdit="1"/>
          </p:cNvSpPr>
          <p:nvPr>
            <p:ph type="sldImg"/>
          </p:nvPr>
        </p:nvSpPr>
        <p:spPr>
          <a:xfrm>
            <a:off x="1146175" y="687388"/>
            <a:ext cx="4568825" cy="3427412"/>
          </a:xfrm>
          <a:ln/>
        </p:spPr>
      </p:sp>
      <p:sp>
        <p:nvSpPr>
          <p:cNvPr id="768003" name="Rectangle 3"/>
          <p:cNvSpPr>
            <a:spLocks noGrp="1" noChangeArrowheads="1"/>
          </p:cNvSpPr>
          <p:nvPr>
            <p:ph type="body" idx="1"/>
          </p:nvPr>
        </p:nvSpPr>
        <p:spPr>
          <a:xfrm>
            <a:off x="913805" y="4342191"/>
            <a:ext cx="5030391" cy="4113893"/>
          </a:xfrm>
        </p:spPr>
        <p:txBody>
          <a:bodyPr lIns="89894" tIns="44946" rIns="89894" bIns="44946"/>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62</a:t>
            </a:fld>
            <a:endParaRPr lang="en-US"/>
          </a:p>
        </p:txBody>
      </p:sp>
    </p:spTree>
    <p:extLst>
      <p:ext uri="{BB962C8B-B14F-4D97-AF65-F5344CB8AC3E}">
        <p14:creationId xmlns:p14="http://schemas.microsoft.com/office/powerpoint/2010/main" val="1019015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a:t>
            </a:r>
            <a:r>
              <a:rPr lang="en-US" baseline="0" dirty="0"/>
              <a:t> and take a moment to think about it</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63</a:t>
            </a:fld>
            <a:endParaRPr lang="en-US"/>
          </a:p>
        </p:txBody>
      </p:sp>
    </p:spTree>
    <p:extLst>
      <p:ext uri="{BB962C8B-B14F-4D97-AF65-F5344CB8AC3E}">
        <p14:creationId xmlns:p14="http://schemas.microsoft.com/office/powerpoint/2010/main" val="842949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we are going to learn about a</a:t>
            </a:r>
            <a:r>
              <a:rPr lang="en-US" baseline="0" dirty="0"/>
              <a:t> common data mining task called automatic classification, their applications in our everyday life, and how to model classification problems.</a:t>
            </a:r>
          </a:p>
          <a:p>
            <a:endParaRPr lang="en-US" baseline="0" dirty="0"/>
          </a:p>
          <a:p>
            <a:r>
              <a:rPr lang="en-US" baseline="0" dirty="0"/>
              <a:t>So, what is automatic classification? It is a task that given some pre-defined categories, assign objects to one or more categories.</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10</a:t>
            </a:fld>
            <a:endParaRPr lang="en-US"/>
          </a:p>
        </p:txBody>
      </p:sp>
    </p:spTree>
    <p:extLst>
      <p:ext uri="{BB962C8B-B14F-4D97-AF65-F5344CB8AC3E}">
        <p14:creationId xmlns:p14="http://schemas.microsoft.com/office/powerpoint/2010/main" val="4294939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might ask, the email spam filter predicts</a:t>
            </a:r>
            <a:r>
              <a:rPr lang="en-US" baseline="0" dirty="0"/>
              <a:t> which emails are spams. What is the relationship between prediction and classification? Actually classification is a kind of prediction. There are two kinds of predictions: classification and regression.</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11</a:t>
            </a:fld>
            <a:endParaRPr lang="en-US"/>
          </a:p>
        </p:txBody>
      </p:sp>
    </p:spTree>
    <p:extLst>
      <p:ext uri="{BB962C8B-B14F-4D97-AF65-F5344CB8AC3E}">
        <p14:creationId xmlns:p14="http://schemas.microsoft.com/office/powerpoint/2010/main" val="200146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application of classification in our everyday life. Everybody</a:t>
            </a:r>
            <a:r>
              <a:rPr lang="en-US" baseline="0" dirty="0"/>
              <a:t> uses emails. Gmail can identify spam emails from regular ones. Email spam filtering is a classification task because two categories are pre-defined, spam or not spam, and the spam filter decides for each incoming email whether it’s spam or not.</a:t>
            </a:r>
          </a:p>
          <a:p>
            <a:endParaRPr lang="en-US" baseline="0" dirty="0"/>
          </a:p>
          <a:p>
            <a:r>
              <a:rPr lang="en-US" baseline="0" dirty="0"/>
              <a:t>Also talk about social aspect of data mining, especially user need and workload, like overburden user if important emails were separated into primary and updates, users might neglect some important emails</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12</a:t>
            </a:fld>
            <a:endParaRPr lang="en-US"/>
          </a:p>
        </p:txBody>
      </p:sp>
    </p:spTree>
    <p:extLst>
      <p:ext uri="{BB962C8B-B14F-4D97-AF65-F5344CB8AC3E}">
        <p14:creationId xmlns:p14="http://schemas.microsoft.com/office/powerpoint/2010/main" val="1019927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Rot="1" noChangeAspect="1" noChangeArrowheads="1" noTextEdit="1"/>
          </p:cNvSpPr>
          <p:nvPr>
            <p:ph type="sldImg"/>
          </p:nvPr>
        </p:nvSpPr>
        <p:spPr>
          <a:xfrm>
            <a:off x="1147763" y="687388"/>
            <a:ext cx="4568825" cy="3427412"/>
          </a:xfrm>
          <a:ln/>
        </p:spPr>
      </p:sp>
      <p:sp>
        <p:nvSpPr>
          <p:cNvPr id="741379" name="Rectangle 3"/>
          <p:cNvSpPr>
            <a:spLocks noGrp="1" noChangeArrowheads="1"/>
          </p:cNvSpPr>
          <p:nvPr>
            <p:ph type="body" idx="1"/>
          </p:nvPr>
        </p:nvSpPr>
        <p:spPr>
          <a:xfrm>
            <a:off x="913805" y="4342191"/>
            <a:ext cx="5030391" cy="4113893"/>
          </a:xfrm>
        </p:spPr>
        <p:txBody>
          <a:bodyPr lIns="89886" tIns="44943" rIns="89886" bIns="44943"/>
          <a:lstStyle/>
          <a:p>
            <a:r>
              <a:rPr lang="en-US" altLang="en-US" dirty="0"/>
              <a:t>Let’s use a</a:t>
            </a:r>
            <a:r>
              <a:rPr lang="en-US" altLang="en-US" baseline="0" dirty="0"/>
              <a:t> case study to learn how to model a classification problem? This is a case of bank loan prediction. Imagine a bank needs to decide whether to approve or deny a loan application.</a:t>
            </a:r>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modeled a problem</a:t>
            </a:r>
            <a:r>
              <a:rPr lang="en-US" baseline="0" dirty="0"/>
              <a:t> as a classification task, you should be able to envision a sample data set like this. </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18</a:t>
            </a:fld>
            <a:endParaRPr lang="en-US"/>
          </a:p>
        </p:txBody>
      </p:sp>
    </p:spTree>
    <p:extLst>
      <p:ext uri="{BB962C8B-B14F-4D97-AF65-F5344CB8AC3E}">
        <p14:creationId xmlns:p14="http://schemas.microsoft.com/office/powerpoint/2010/main" val="267694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a:t>For certain tasks Pre-trained models can be used for tasks</a:t>
            </a:r>
            <a:r>
              <a:rPr lang="en-US" sz="2400" baseline="0" dirty="0"/>
              <a:t> like image recognition, speech recognition etc.</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baseline="0" dirty="0"/>
              <a:t>If you use speech prompted gadgets like Amazon echo or Google home, they will ask you if the response was correct or not, and your feedback will be used to retrain the model.</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baseline="0"/>
              <a:t>Of course models need re-training</a:t>
            </a:r>
            <a:endParaRPr lang="en-US" sz="2400"/>
          </a:p>
          <a:p>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21</a:t>
            </a:fld>
            <a:endParaRPr lang="en-US"/>
          </a:p>
        </p:txBody>
      </p:sp>
    </p:spTree>
    <p:extLst>
      <p:ext uri="{BB962C8B-B14F-4D97-AF65-F5344CB8AC3E}">
        <p14:creationId xmlns:p14="http://schemas.microsoft.com/office/powerpoint/2010/main" val="20309265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0" i="0">
                <a:solidFill>
                  <a:schemeClr val="bg1">
                    <a:lumMod val="75000"/>
                    <a:lumOff val="25000"/>
                  </a:schemeClr>
                </a:solidFill>
                <a:latin typeface="Avenir Light" panose="020B0402020203020204" pitchFamily="34" charset="77"/>
                <a:ea typeface="Geneva" panose="020B0503030404040204" pitchFamily="34" charset="0"/>
                <a:cs typeface="Gill Sans" panose="020B0502020104020203" pitchFamily="34" charset="-79"/>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400" b="0" i="0">
                <a:solidFill>
                  <a:schemeClr val="bg1">
                    <a:lumMod val="75000"/>
                    <a:lumOff val="25000"/>
                  </a:schemeClr>
                </a:solidFill>
                <a:latin typeface="Avenir Light" panose="020B0402020203020204" pitchFamily="34" charset="77"/>
                <a:ea typeface="Geneva" panose="020B0503030404040204" pitchFamily="34" charset="0"/>
                <a:cs typeface="Gill Sans" panose="020B0502020104020203" pitchFamily="34" charset="-79"/>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b="0" i="0">
                <a:solidFill>
                  <a:schemeClr val="bg1">
                    <a:lumMod val="75000"/>
                    <a:lumOff val="25000"/>
                  </a:schemeClr>
                </a:solidFill>
                <a:latin typeface="Avenir Light" panose="020B0402020203020204" pitchFamily="34" charset="77"/>
                <a:ea typeface="Geneva" panose="020B0503030404040204" pitchFamily="34" charset="0"/>
                <a:cs typeface="Gill Sans" panose="020B0502020104020203" pitchFamily="34" charset="-79"/>
              </a:defRPr>
            </a:lvl1pPr>
          </a:lstStyle>
          <a:p>
            <a:fld id="{70D54CB4-AB12-4209-893F-4259A7C4F023}" type="datetimeFigureOut">
              <a:rPr lang="en-US" smtClean="0"/>
              <a:pPr/>
              <a:t>8/17/21</a:t>
            </a:fld>
            <a:endParaRPr lang="en-US"/>
          </a:p>
        </p:txBody>
      </p:sp>
      <p:sp>
        <p:nvSpPr>
          <p:cNvPr id="5" name="Footer Placeholder 4"/>
          <p:cNvSpPr>
            <a:spLocks noGrp="1"/>
          </p:cNvSpPr>
          <p:nvPr>
            <p:ph type="ftr" sz="quarter" idx="11"/>
          </p:nvPr>
        </p:nvSpPr>
        <p:spPr/>
        <p:txBody>
          <a:bodyPr/>
          <a:lstStyle>
            <a:lvl1pPr>
              <a:defRPr b="0" i="0">
                <a:solidFill>
                  <a:schemeClr val="bg1">
                    <a:lumMod val="75000"/>
                    <a:lumOff val="25000"/>
                  </a:schemeClr>
                </a:solidFill>
                <a:latin typeface="Avenir Light" panose="020B0402020203020204" pitchFamily="34" charset="77"/>
                <a:ea typeface="Geneva" panose="020B0503030404040204" pitchFamily="34" charset="0"/>
                <a:cs typeface="Gill Sans" panose="020B0502020104020203" pitchFamily="34" charset="-79"/>
              </a:defRPr>
            </a:lvl1pPr>
          </a:lstStyle>
          <a:p>
            <a:endParaRPr lang="en-US"/>
          </a:p>
        </p:txBody>
      </p:sp>
      <p:pic>
        <p:nvPicPr>
          <p:cNvPr id="9" name="Picture 8">
            <a:extLst>
              <a:ext uri="{FF2B5EF4-FFF2-40B4-BE49-F238E27FC236}">
                <a16:creationId xmlns:a16="http://schemas.microsoft.com/office/drawing/2014/main" id="{512D942A-0D3A-C349-BFAE-60EBFEFEE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8000" y="6351416"/>
            <a:ext cx="2133600" cy="342289"/>
          </a:xfrm>
          <a:prstGeom prst="rect">
            <a:avLst/>
          </a:prstGeom>
        </p:spPr>
      </p:pic>
    </p:spTree>
    <p:extLst>
      <p:ext uri="{BB962C8B-B14F-4D97-AF65-F5344CB8AC3E}">
        <p14:creationId xmlns:p14="http://schemas.microsoft.com/office/powerpoint/2010/main" val="114827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54CB4-AB12-4209-893F-4259A7C4F023}" type="datetimeFigureOut">
              <a:rPr lang="en-US" smtClean="0"/>
              <a:t>8/17/21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273444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54CB4-AB12-4209-893F-4259A7C4F023}" type="datetimeFigureOut">
              <a:rPr lang="en-US" smtClean="0"/>
              <a:t>8/17/21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954324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696200" cy="6096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38862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524000"/>
            <a:ext cx="38862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fld id="{BC6CEFC7-1016-4A41-BCA1-D7CF3FB1439E}" type="slidenum">
              <a:rPr lang="en-US"/>
              <a:pPr/>
              <a:t>‹#›</a:t>
            </a:fld>
            <a:endParaRPr lang="en-US"/>
          </a:p>
        </p:txBody>
      </p:sp>
    </p:spTree>
    <p:extLst>
      <p:ext uri="{BB962C8B-B14F-4D97-AF65-F5344CB8AC3E}">
        <p14:creationId xmlns:p14="http://schemas.microsoft.com/office/powerpoint/2010/main" val="80890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54CB4-AB12-4209-893F-4259A7C4F023}" type="datetimeFigureOut">
              <a:rPr lang="en-US" smtClean="0"/>
              <a:t>8/17/21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223389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solidFill>
                  <a:schemeClr val="bg1"/>
                </a:solidFill>
                <a:latin typeface="Avenir Next Medium"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70D54CB4-AB12-4209-893F-4259A7C4F023}" type="datetimeFigureOut">
              <a:rPr lang="en-US" smtClean="0"/>
              <a:pPr/>
              <a:t>8/17/21</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chemeClr val="bg1"/>
                </a:solidFill>
              </a:defRPr>
            </a:lvl1pPr>
          </a:lstStyle>
          <a:p>
            <a:fld id="{BAB21D98-504B-40C9-89BD-19D2B733F595}" type="slidenum">
              <a:rPr lang="en-US" smtClean="0"/>
              <a:pPr/>
              <a:t>‹#›</a:t>
            </a:fld>
            <a:endParaRPr lang="en-US"/>
          </a:p>
        </p:txBody>
      </p:sp>
    </p:spTree>
    <p:extLst>
      <p:ext uri="{BB962C8B-B14F-4D97-AF65-F5344CB8AC3E}">
        <p14:creationId xmlns:p14="http://schemas.microsoft.com/office/powerpoint/2010/main" val="2778003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D54CB4-AB12-4209-893F-4259A7C4F023}" type="datetimeFigureOut">
              <a:rPr lang="en-US" smtClean="0"/>
              <a:t>8/17/21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404895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D54CB4-AB12-4209-893F-4259A7C4F023}" type="datetimeFigureOut">
              <a:rPr lang="en-US" smtClean="0"/>
              <a:t>8/17/21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33564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D54CB4-AB12-4209-893F-4259A7C4F023}" type="datetimeFigureOut">
              <a:rPr lang="en-US" smtClean="0"/>
              <a:t>8/17/21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140566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D54CB4-AB12-4209-893F-4259A7C4F023}" type="datetimeFigureOut">
              <a:rPr lang="en-US" smtClean="0"/>
              <a:t>8/17/21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798482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D54CB4-AB12-4209-893F-4259A7C4F023}" type="datetimeFigureOut">
              <a:rPr lang="en-US" smtClean="0"/>
              <a:t>8/17/21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49615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D54CB4-AB12-4209-893F-4259A7C4F023}" type="datetimeFigureOut">
              <a:rPr lang="en-US" smtClean="0"/>
              <a:t>8/17/21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
        <p:nvSpPr>
          <p:cNvPr id="9" name="Rectangle 8">
            <a:extLst>
              <a:ext uri="{FF2B5EF4-FFF2-40B4-BE49-F238E27FC236}">
                <a16:creationId xmlns:a16="http://schemas.microsoft.com/office/drawing/2014/main" id="{6137C7D0-CC3C-9B4F-B9DB-FA404C29D147}"/>
              </a:ext>
            </a:extLst>
          </p:cNvPr>
          <p:cNvSpPr/>
          <p:nvPr userDrawn="1"/>
        </p:nvSpPr>
        <p:spPr>
          <a:xfrm>
            <a:off x="0" y="0"/>
            <a:ext cx="9144000" cy="6858000"/>
          </a:xfrm>
          <a:prstGeom prst="rect">
            <a:avLst/>
          </a:prstGeom>
          <a:noFill/>
          <a:ln w="444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62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lumMod val="75000"/>
                    <a:lumOff val="25000"/>
                  </a:schemeClr>
                </a:solidFill>
                <a:latin typeface="Avenir Next" panose="020B0503020202020204" pitchFamily="34" charset="0"/>
              </a:defRPr>
            </a:lvl1pPr>
          </a:lstStyle>
          <a:p>
            <a:fld id="{70D54CB4-AB12-4209-893F-4259A7C4F023}" type="datetimeFigureOut">
              <a:rPr lang="en-US" smtClean="0"/>
              <a:pPr/>
              <a:t>8/17/21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lumMod val="75000"/>
                    <a:lumOff val="25000"/>
                  </a:schemeClr>
                </a:solidFill>
                <a:latin typeface="Avenir Next" panose="020B0503020202020204" pitchFamily="34" charset="0"/>
              </a:defRPr>
            </a:lvl1pPr>
          </a:lstStyle>
          <a:p>
            <a:endParaRPr lang="en-US"/>
          </a:p>
        </p:txBody>
      </p:sp>
      <p:sp>
        <p:nvSpPr>
          <p:cNvPr id="7" name="Rectangle 6">
            <a:extLst>
              <a:ext uri="{FF2B5EF4-FFF2-40B4-BE49-F238E27FC236}">
                <a16:creationId xmlns:a16="http://schemas.microsoft.com/office/drawing/2014/main" id="{679C03E0-4F7B-614D-89F6-6278597AF766}"/>
              </a:ext>
            </a:extLst>
          </p:cNvPr>
          <p:cNvSpPr/>
          <p:nvPr userDrawn="1"/>
        </p:nvSpPr>
        <p:spPr>
          <a:xfrm>
            <a:off x="0" y="0"/>
            <a:ext cx="9144000" cy="6858000"/>
          </a:xfrm>
          <a:prstGeom prst="rect">
            <a:avLst/>
          </a:prstGeom>
          <a:noFill/>
          <a:ln w="444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lumOff val="25000"/>
                </a:schemeClr>
              </a:solidFill>
              <a:latin typeface="Avenir Next" panose="020B0503020202020204" pitchFamily="34" charset="0"/>
            </a:endParaRPr>
          </a:p>
        </p:txBody>
      </p:sp>
      <p:pic>
        <p:nvPicPr>
          <p:cNvPr id="11" name="Picture 10">
            <a:extLst>
              <a:ext uri="{FF2B5EF4-FFF2-40B4-BE49-F238E27FC236}">
                <a16:creationId xmlns:a16="http://schemas.microsoft.com/office/drawing/2014/main" id="{8CB7210F-97F0-5847-AD79-B816388EAB7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858000" y="6351416"/>
            <a:ext cx="2133600" cy="342289"/>
          </a:xfrm>
          <a:prstGeom prst="rect">
            <a:avLst/>
          </a:prstGeom>
        </p:spPr>
      </p:pic>
    </p:spTree>
    <p:extLst>
      <p:ext uri="{BB962C8B-B14F-4D97-AF65-F5344CB8AC3E}">
        <p14:creationId xmlns:p14="http://schemas.microsoft.com/office/powerpoint/2010/main" val="273449359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spcBef>
          <a:spcPct val="0"/>
        </a:spcBef>
        <a:buNone/>
        <a:defRPr sz="3600" b="0" i="0" kern="1200">
          <a:solidFill>
            <a:schemeClr val="bg1">
              <a:lumMod val="75000"/>
              <a:lumOff val="25000"/>
            </a:schemeClr>
          </a:solidFill>
          <a:latin typeface="Avenir Next" panose="020B0503020202020204" pitchFamily="34" charset="0"/>
          <a:ea typeface="Linux Biolinum" panose="02000503000000000000" pitchFamily="2" charset="0"/>
          <a:cs typeface="Linux Biolinum" panose="02000503000000000000" pitchFamily="2" charset="0"/>
        </a:defRPr>
      </a:lvl1pPr>
    </p:titleStyle>
    <p:bodyStyle>
      <a:lvl1pPr marL="0" indent="0" algn="l" defTabSz="914400" rtl="0" eaLnBrk="1" latinLnBrk="0" hangingPunct="1">
        <a:spcBef>
          <a:spcPct val="20000"/>
        </a:spcBef>
        <a:buFont typeface="Arial" panose="020B0604020202020204" pitchFamily="34" charset="0"/>
        <a:buNone/>
        <a:defRPr sz="2800" kern="1200">
          <a:solidFill>
            <a:schemeClr val="bg1">
              <a:lumMod val="75000"/>
              <a:lumOff val="25000"/>
            </a:schemeClr>
          </a:solidFill>
          <a:latin typeface="Avenir Next" panose="020B0503020202020204" pitchFamily="34" charset="0"/>
          <a:ea typeface="+mn-ea"/>
          <a:cs typeface="+mn-cs"/>
        </a:defRPr>
      </a:lvl1pPr>
      <a:lvl2pPr marL="457200" indent="0" algn="l" defTabSz="914400" rtl="0" eaLnBrk="1" latinLnBrk="0" hangingPunct="1">
        <a:spcBef>
          <a:spcPct val="20000"/>
        </a:spcBef>
        <a:buFont typeface="Arial" panose="020B0604020202020204" pitchFamily="34" charset="0"/>
        <a:buNone/>
        <a:defRPr sz="2400" kern="1200">
          <a:solidFill>
            <a:schemeClr val="bg1">
              <a:lumMod val="75000"/>
              <a:lumOff val="25000"/>
            </a:schemeClr>
          </a:solidFill>
          <a:latin typeface="Avenir Next" panose="020B0503020202020204" pitchFamily="34" charset="0"/>
          <a:ea typeface="+mn-ea"/>
          <a:cs typeface="+mn-cs"/>
        </a:defRPr>
      </a:lvl2pPr>
      <a:lvl3pPr marL="914400" indent="0" algn="l" defTabSz="914400" rtl="0" eaLnBrk="1" latinLnBrk="0" hangingPunct="1">
        <a:spcBef>
          <a:spcPct val="20000"/>
        </a:spcBef>
        <a:buFont typeface="Arial" panose="020B0604020202020204" pitchFamily="34" charset="0"/>
        <a:buNone/>
        <a:defRPr sz="2000" kern="1200">
          <a:solidFill>
            <a:schemeClr val="bg1">
              <a:lumMod val="75000"/>
              <a:lumOff val="25000"/>
            </a:schemeClr>
          </a:solidFill>
          <a:latin typeface="Avenir Next" panose="020B0503020202020204" pitchFamily="34" charset="0"/>
          <a:ea typeface="+mn-ea"/>
          <a:cs typeface="+mn-cs"/>
        </a:defRPr>
      </a:lvl3pPr>
      <a:lvl4pPr marL="1371600" indent="0" algn="l" defTabSz="914400" rtl="0" eaLnBrk="1" latinLnBrk="0" hangingPunct="1">
        <a:spcBef>
          <a:spcPct val="20000"/>
        </a:spcBef>
        <a:buFont typeface="Arial" panose="020B0604020202020204" pitchFamily="34" charset="0"/>
        <a:buNone/>
        <a:defRPr sz="1800" kern="1200">
          <a:solidFill>
            <a:schemeClr val="bg1">
              <a:lumMod val="75000"/>
              <a:lumOff val="25000"/>
            </a:schemeClr>
          </a:solidFill>
          <a:latin typeface="Avenir Next" panose="020B0503020202020204" pitchFamily="34" charset="0"/>
          <a:ea typeface="+mn-ea"/>
          <a:cs typeface="+mn-cs"/>
        </a:defRPr>
      </a:lvl4pPr>
      <a:lvl5pPr marL="1828800" indent="0" algn="l" defTabSz="914400" rtl="0" eaLnBrk="1" latinLnBrk="0" hangingPunct="1">
        <a:spcBef>
          <a:spcPct val="20000"/>
        </a:spcBef>
        <a:buFont typeface="Arial" panose="020B0604020202020204" pitchFamily="34" charset="0"/>
        <a:buNone/>
        <a:defRPr sz="1800" kern="1200">
          <a:solidFill>
            <a:schemeClr val="bg1">
              <a:lumMod val="75000"/>
              <a:lumOff val="25000"/>
            </a:schemeClr>
          </a:solidFill>
          <a:latin typeface="Avenir Next" panose="020B0503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earch.carrot2.or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facweb.cs.depaul.edu/mobasher/classes/csc478/Assignments/bank-data.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www.seas.harvard.edu/news/2014/01/big-data-heralds-new-kind-of-analyst"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p>
            <a:pPr algn="ctr"/>
            <a:br>
              <a:rPr lang="en-US" dirty="0"/>
            </a:br>
            <a:r>
              <a:rPr lang="en-US" dirty="0"/>
              <a:t>IST 707: DATA MINING</a:t>
            </a:r>
          </a:p>
        </p:txBody>
      </p:sp>
      <p:sp>
        <p:nvSpPr>
          <p:cNvPr id="3" name="Subtitle 2">
            <a:extLst>
              <a:ext uri="{FF2B5EF4-FFF2-40B4-BE49-F238E27FC236}">
                <a16:creationId xmlns:a16="http://schemas.microsoft.com/office/drawing/2014/main" id="{2A9B2A61-2CCD-9841-B5B3-46AEFBC9EDC8}"/>
              </a:ext>
            </a:extLst>
          </p:cNvPr>
          <p:cNvSpPr>
            <a:spLocks noGrp="1"/>
          </p:cNvSpPr>
          <p:nvPr>
            <p:ph type="subTitle" idx="1"/>
          </p:nvPr>
        </p:nvSpPr>
        <p:spPr>
          <a:xfrm>
            <a:off x="1371600" y="3886200"/>
            <a:ext cx="6400800" cy="1752600"/>
          </a:xfrm>
        </p:spPr>
        <p:txBody>
          <a:bodyPr/>
          <a:lstStyle/>
          <a:p>
            <a:r>
              <a:rPr lang="en-US" dirty="0"/>
              <a:t>Unit 1</a:t>
            </a:r>
            <a:br>
              <a:rPr lang="en-US" dirty="0"/>
            </a:br>
            <a:br>
              <a:rPr lang="en-US" dirty="0"/>
            </a:br>
            <a:r>
              <a:rPr lang="en-US" dirty="0"/>
              <a:t>Introduction</a:t>
            </a:r>
          </a:p>
        </p:txBody>
      </p:sp>
    </p:spTree>
    <p:extLst>
      <p:ext uri="{BB962C8B-B14F-4D97-AF65-F5344CB8AC3E}">
        <p14:creationId xmlns:p14="http://schemas.microsoft.com/office/powerpoint/2010/main" val="103601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CLASSIFICATION?</a:t>
            </a:r>
          </a:p>
        </p:txBody>
      </p:sp>
      <p:sp>
        <p:nvSpPr>
          <p:cNvPr id="3" name="Content Placeholder 2"/>
          <p:cNvSpPr>
            <a:spLocks noGrp="1"/>
          </p:cNvSpPr>
          <p:nvPr>
            <p:ph idx="1"/>
          </p:nvPr>
        </p:nvSpPr>
        <p:spPr>
          <a:xfrm>
            <a:off x="457200" y="1600200"/>
            <a:ext cx="8229600" cy="5105400"/>
          </a:xfrm>
        </p:spPr>
        <p:txBody>
          <a:bodyPr>
            <a:normAutofit lnSpcReduction="10000"/>
          </a:bodyPr>
          <a:lstStyle/>
          <a:p>
            <a:r>
              <a:rPr lang="en-US" sz="2800" dirty="0"/>
              <a:t>Given some pre-defined categories,</a:t>
            </a:r>
            <a:br>
              <a:rPr lang="en-US" sz="2800" dirty="0"/>
            </a:br>
            <a:r>
              <a:rPr lang="en-US" sz="2800" dirty="0"/>
              <a:t>assign objects to one or more categories</a:t>
            </a:r>
          </a:p>
          <a:p>
            <a:endParaRPr lang="en-US" sz="2800" dirty="0"/>
          </a:p>
          <a:p>
            <a:r>
              <a:rPr lang="en-US" sz="2800" dirty="0"/>
              <a:t>Is this fruit apple, orange, </a:t>
            </a:r>
            <a:br>
              <a:rPr lang="en-US" sz="2800" dirty="0"/>
            </a:br>
            <a:r>
              <a:rPr lang="en-US" sz="2800" dirty="0"/>
              <a:t>strawberry, or pear?</a:t>
            </a:r>
          </a:p>
          <a:p>
            <a:endParaRPr lang="en-US" sz="2800" dirty="0"/>
          </a:p>
          <a:p>
            <a:endParaRPr lang="en-US" sz="2800" dirty="0"/>
          </a:p>
          <a:p>
            <a:endParaRPr lang="en-US" sz="2800" dirty="0"/>
          </a:p>
          <a:p>
            <a:endParaRPr lang="en-US" sz="2800" dirty="0"/>
          </a:p>
          <a:p>
            <a:r>
              <a:rPr lang="en-US" sz="2800" dirty="0"/>
              <a:t>Classification is usually done as a type of </a:t>
            </a:r>
            <a:r>
              <a:rPr lang="en-US" sz="2800" i="1" dirty="0"/>
              <a:t>supervised </a:t>
            </a:r>
            <a:r>
              <a:rPr lang="en-US" sz="2800" dirty="0"/>
              <a:t>machine learning</a:t>
            </a:r>
          </a:p>
        </p:txBody>
      </p:sp>
      <p:pic>
        <p:nvPicPr>
          <p:cNvPr id="4" name="Picture 3"/>
          <p:cNvPicPr>
            <a:picLocks noChangeAspect="1"/>
          </p:cNvPicPr>
          <p:nvPr/>
        </p:nvPicPr>
        <p:blipFill>
          <a:blip r:embed="rId3"/>
          <a:stretch>
            <a:fillRect/>
          </a:stretch>
        </p:blipFill>
        <p:spPr>
          <a:xfrm>
            <a:off x="662485" y="4313402"/>
            <a:ext cx="1494566" cy="1129614"/>
          </a:xfrm>
          <a:prstGeom prst="rect">
            <a:avLst/>
          </a:prstGeom>
        </p:spPr>
      </p:pic>
      <p:pic>
        <p:nvPicPr>
          <p:cNvPr id="5" name="Picture 4"/>
          <p:cNvPicPr>
            <a:picLocks noChangeAspect="1"/>
          </p:cNvPicPr>
          <p:nvPr/>
        </p:nvPicPr>
        <p:blipFill>
          <a:blip r:embed="rId4"/>
          <a:stretch>
            <a:fillRect/>
          </a:stretch>
        </p:blipFill>
        <p:spPr>
          <a:xfrm>
            <a:off x="2948485" y="4313402"/>
            <a:ext cx="1271972" cy="1103080"/>
          </a:xfrm>
          <a:prstGeom prst="rect">
            <a:avLst/>
          </a:prstGeom>
        </p:spPr>
      </p:pic>
      <p:pic>
        <p:nvPicPr>
          <p:cNvPr id="6" name="Picture 5"/>
          <p:cNvPicPr>
            <a:picLocks noChangeAspect="1"/>
          </p:cNvPicPr>
          <p:nvPr/>
        </p:nvPicPr>
        <p:blipFill>
          <a:blip r:embed="rId5"/>
          <a:stretch>
            <a:fillRect/>
          </a:stretch>
        </p:blipFill>
        <p:spPr>
          <a:xfrm>
            <a:off x="4853485" y="4313402"/>
            <a:ext cx="1691070" cy="1081176"/>
          </a:xfrm>
          <a:prstGeom prst="rect">
            <a:avLst/>
          </a:prstGeom>
        </p:spPr>
      </p:pic>
      <p:pic>
        <p:nvPicPr>
          <p:cNvPr id="8" name="Picture 7"/>
          <p:cNvPicPr>
            <a:picLocks noChangeAspect="1"/>
          </p:cNvPicPr>
          <p:nvPr/>
        </p:nvPicPr>
        <p:blipFill>
          <a:blip r:embed="rId6"/>
          <a:stretch>
            <a:fillRect/>
          </a:stretch>
        </p:blipFill>
        <p:spPr>
          <a:xfrm>
            <a:off x="6999785" y="4314926"/>
            <a:ext cx="1324970" cy="1065276"/>
          </a:xfrm>
          <a:prstGeom prst="rect">
            <a:avLst/>
          </a:prstGeom>
        </p:spPr>
      </p:pic>
      <p:pic>
        <p:nvPicPr>
          <p:cNvPr id="9" name="Picture 8"/>
          <p:cNvPicPr>
            <a:picLocks noChangeAspect="1"/>
          </p:cNvPicPr>
          <p:nvPr/>
        </p:nvPicPr>
        <p:blipFill>
          <a:blip r:embed="rId7"/>
          <a:stretch>
            <a:fillRect/>
          </a:stretch>
        </p:blipFill>
        <p:spPr>
          <a:xfrm>
            <a:off x="4876800" y="2819400"/>
            <a:ext cx="838200" cy="1056268"/>
          </a:xfrm>
          <a:prstGeom prst="rect">
            <a:avLst/>
          </a:prstGeom>
        </p:spPr>
      </p:pic>
      <p:sp>
        <p:nvSpPr>
          <p:cNvPr id="11" name="TextBox 10"/>
          <p:cNvSpPr txBox="1"/>
          <p:nvPr/>
        </p:nvSpPr>
        <p:spPr>
          <a:xfrm>
            <a:off x="5791200" y="2562704"/>
            <a:ext cx="9144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70658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vs. Regression</a:t>
            </a:r>
          </a:p>
        </p:txBody>
      </p:sp>
      <p:sp>
        <p:nvSpPr>
          <p:cNvPr id="3" name="Content Placeholder 2"/>
          <p:cNvSpPr>
            <a:spLocks noGrp="1"/>
          </p:cNvSpPr>
          <p:nvPr>
            <p:ph idx="1"/>
          </p:nvPr>
        </p:nvSpPr>
        <p:spPr/>
        <p:txBody>
          <a:bodyPr/>
          <a:lstStyle/>
          <a:p>
            <a:r>
              <a:rPr lang="en-US" dirty="0"/>
              <a:t>The </a:t>
            </a:r>
            <a:r>
              <a:rPr lang="en-US" dirty="0">
                <a:solidFill>
                  <a:schemeClr val="accent6">
                    <a:lumMod val="75000"/>
                  </a:schemeClr>
                </a:solidFill>
              </a:rPr>
              <a:t>prediction</a:t>
            </a:r>
            <a:r>
              <a:rPr lang="en-US" dirty="0"/>
              <a:t> output is different</a:t>
            </a:r>
          </a:p>
          <a:p>
            <a:pPr lvl="1"/>
            <a:r>
              <a:rPr lang="en-US" dirty="0"/>
              <a:t>Classification outputs </a:t>
            </a:r>
            <a:r>
              <a:rPr lang="en-US" dirty="0">
                <a:solidFill>
                  <a:schemeClr val="accent6">
                    <a:lumMod val="75000"/>
                  </a:schemeClr>
                </a:solidFill>
              </a:rPr>
              <a:t>categorical</a:t>
            </a:r>
            <a:r>
              <a:rPr lang="en-US" dirty="0">
                <a:solidFill>
                  <a:srgbClr val="FFFFFF"/>
                </a:solidFill>
              </a:rPr>
              <a:t> </a:t>
            </a:r>
            <a:r>
              <a:rPr lang="en-US" dirty="0"/>
              <a:t>decisions (e.g. spam or regular emails)</a:t>
            </a:r>
          </a:p>
          <a:p>
            <a:pPr lvl="2"/>
            <a:r>
              <a:rPr lang="en-US" dirty="0"/>
              <a:t>Use machine learning techniques</a:t>
            </a:r>
          </a:p>
          <a:p>
            <a:pPr lvl="2"/>
            <a:r>
              <a:rPr lang="en-US" dirty="0"/>
              <a:t>Taught in this class</a:t>
            </a:r>
          </a:p>
          <a:p>
            <a:pPr lvl="1"/>
            <a:r>
              <a:rPr lang="en-US" dirty="0"/>
              <a:t>Regression outputs </a:t>
            </a:r>
            <a:r>
              <a:rPr lang="en-US" dirty="0">
                <a:solidFill>
                  <a:schemeClr val="accent6">
                    <a:lumMod val="75000"/>
                  </a:schemeClr>
                </a:solidFill>
              </a:rPr>
              <a:t>numeric</a:t>
            </a:r>
            <a:r>
              <a:rPr lang="en-US" dirty="0">
                <a:solidFill>
                  <a:srgbClr val="FFFFFF"/>
                </a:solidFill>
              </a:rPr>
              <a:t> </a:t>
            </a:r>
            <a:r>
              <a:rPr lang="en-US" dirty="0"/>
              <a:t>values (e.g. stock price, temperature)</a:t>
            </a:r>
          </a:p>
          <a:p>
            <a:pPr lvl="2"/>
            <a:r>
              <a:rPr lang="en-US" dirty="0"/>
              <a:t>Use regression techniques</a:t>
            </a:r>
          </a:p>
          <a:p>
            <a:pPr lvl="2"/>
            <a:r>
              <a:rPr lang="en-US" dirty="0"/>
              <a:t>Taught in statistics class</a:t>
            </a:r>
          </a:p>
        </p:txBody>
      </p:sp>
    </p:spTree>
    <p:extLst>
      <p:ext uri="{BB962C8B-B14F-4D97-AF65-F5344CB8AC3E}">
        <p14:creationId xmlns:p14="http://schemas.microsoft.com/office/powerpoint/2010/main" val="800113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CLASSIFICATION IN EVERYDAY LIFE</a:t>
            </a:r>
          </a:p>
        </p:txBody>
      </p:sp>
      <p:sp>
        <p:nvSpPr>
          <p:cNvPr id="3" name="Content Placeholder 2"/>
          <p:cNvSpPr>
            <a:spLocks noGrp="1"/>
          </p:cNvSpPr>
          <p:nvPr>
            <p:ph idx="1"/>
          </p:nvPr>
        </p:nvSpPr>
        <p:spPr>
          <a:xfrm>
            <a:off x="457200" y="1600200"/>
            <a:ext cx="8229600" cy="5105400"/>
          </a:xfrm>
        </p:spPr>
        <p:txBody>
          <a:bodyPr/>
          <a:lstStyle/>
          <a:p>
            <a:r>
              <a:rPr lang="en-US" dirty="0"/>
              <a:t>Gmail identifies spam emails from regular ones.</a:t>
            </a:r>
          </a:p>
          <a:p>
            <a:endParaRPr lang="en-US" dirty="0"/>
          </a:p>
          <a:p>
            <a:endParaRPr lang="en-US" dirty="0"/>
          </a:p>
          <a:p>
            <a:pPr marL="0" indent="0">
              <a:buNone/>
            </a:pPr>
            <a:endParaRPr lang="en-US" dirty="0"/>
          </a:p>
          <a:p>
            <a:endParaRPr lang="en-US" dirty="0"/>
          </a:p>
          <a:p>
            <a:r>
              <a:rPr lang="en-US" dirty="0"/>
              <a:t>Gmail categorizes regular emails into Primary, Social, Promotion, Updates, etc.</a:t>
            </a:r>
          </a:p>
          <a:p>
            <a:pPr lvl="1"/>
            <a:endParaRPr lang="en-US" dirty="0"/>
          </a:p>
        </p:txBody>
      </p:sp>
      <p:pic>
        <p:nvPicPr>
          <p:cNvPr id="4" name="Picture 3"/>
          <p:cNvPicPr>
            <a:picLocks noChangeAspect="1"/>
          </p:cNvPicPr>
          <p:nvPr/>
        </p:nvPicPr>
        <p:blipFill>
          <a:blip r:embed="rId3"/>
          <a:stretch>
            <a:fillRect/>
          </a:stretch>
        </p:blipFill>
        <p:spPr>
          <a:xfrm>
            <a:off x="609600" y="5715000"/>
            <a:ext cx="7924800" cy="466164"/>
          </a:xfrm>
          <a:prstGeom prst="rect">
            <a:avLst/>
          </a:prstGeom>
        </p:spPr>
      </p:pic>
      <p:pic>
        <p:nvPicPr>
          <p:cNvPr id="5" name="Picture 4"/>
          <p:cNvPicPr>
            <a:picLocks noChangeAspect="1"/>
          </p:cNvPicPr>
          <p:nvPr/>
        </p:nvPicPr>
        <p:blipFill>
          <a:blip r:embed="rId4"/>
          <a:stretch>
            <a:fillRect/>
          </a:stretch>
        </p:blipFill>
        <p:spPr>
          <a:xfrm>
            <a:off x="2819400" y="2209800"/>
            <a:ext cx="914400" cy="1817077"/>
          </a:xfrm>
          <a:prstGeom prst="rect">
            <a:avLst/>
          </a:prstGeom>
        </p:spPr>
      </p:pic>
      <p:sp>
        <p:nvSpPr>
          <p:cNvPr id="6" name="Rectangle 5"/>
          <p:cNvSpPr/>
          <p:nvPr/>
        </p:nvSpPr>
        <p:spPr>
          <a:xfrm>
            <a:off x="2743200" y="3734778"/>
            <a:ext cx="1219200" cy="304800"/>
          </a:xfrm>
          <a:prstGeom prst="rect">
            <a:avLst/>
          </a:prstGeom>
          <a:noFill/>
          <a:ln w="28575">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1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FIND CLASSIFICATION APPLICATIONS IN EVERYDAY LIFE</a:t>
            </a:r>
          </a:p>
        </p:txBody>
      </p:sp>
      <p:sp>
        <p:nvSpPr>
          <p:cNvPr id="3" name="Content Placeholder 2"/>
          <p:cNvSpPr>
            <a:spLocks noGrp="1"/>
          </p:cNvSpPr>
          <p:nvPr>
            <p:ph idx="1"/>
          </p:nvPr>
        </p:nvSpPr>
        <p:spPr>
          <a:xfrm>
            <a:off x="457200" y="1905000"/>
            <a:ext cx="8229600" cy="4221163"/>
          </a:xfrm>
        </p:spPr>
        <p:txBody>
          <a:bodyPr/>
          <a:lstStyle/>
          <a:p>
            <a:r>
              <a:rPr lang="en-US" dirty="0"/>
              <a:t>Can you describe any classification applications that you have used besides spam email filter?</a:t>
            </a:r>
          </a:p>
        </p:txBody>
      </p:sp>
    </p:spTree>
    <p:extLst>
      <p:ext uri="{BB962C8B-B14F-4D97-AF65-F5344CB8AC3E}">
        <p14:creationId xmlns:p14="http://schemas.microsoft.com/office/powerpoint/2010/main" val="227247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a:xfrm>
            <a:off x="228600" y="274638"/>
            <a:ext cx="8763000" cy="1143000"/>
          </a:xfrm>
        </p:spPr>
        <p:txBody>
          <a:bodyPr>
            <a:normAutofit fontScale="90000"/>
          </a:bodyPr>
          <a:lstStyle/>
          <a:p>
            <a:r>
              <a:rPr lang="en-US" altLang="en-US" dirty="0"/>
              <a:t>HOW TO MODEL A CLASSIFICATION PROBLEM?</a:t>
            </a:r>
          </a:p>
        </p:txBody>
      </p:sp>
      <p:sp>
        <p:nvSpPr>
          <p:cNvPr id="740355" name="Rectangle 3"/>
          <p:cNvSpPr>
            <a:spLocks noGrp="1" noChangeArrowheads="1"/>
          </p:cNvSpPr>
          <p:nvPr>
            <p:ph type="body" idx="1"/>
          </p:nvPr>
        </p:nvSpPr>
        <p:spPr>
          <a:xfrm>
            <a:off x="228600" y="1676400"/>
            <a:ext cx="8686800" cy="4724400"/>
          </a:xfrm>
        </p:spPr>
        <p:txBody>
          <a:bodyPr>
            <a:normAutofit/>
          </a:bodyPr>
          <a:lstStyle/>
          <a:p>
            <a:pPr indent="-285750">
              <a:lnSpc>
                <a:spcPct val="90000"/>
              </a:lnSpc>
            </a:pPr>
            <a:r>
              <a:rPr lang="en-US" altLang="en-US" dirty="0"/>
              <a:t>Bank loan approval:</a:t>
            </a:r>
          </a:p>
          <a:p>
            <a:pPr indent="-285750">
              <a:lnSpc>
                <a:spcPct val="90000"/>
              </a:lnSpc>
            </a:pPr>
            <a:endParaRPr lang="en-US" altLang="en-US" dirty="0"/>
          </a:p>
          <a:p>
            <a:pPr lvl="1">
              <a:lnSpc>
                <a:spcPct val="90000"/>
              </a:lnSpc>
            </a:pPr>
            <a:r>
              <a:rPr lang="en-US" altLang="en-US" dirty="0"/>
              <a:t>What is the decision to make?</a:t>
            </a:r>
          </a:p>
          <a:p>
            <a:pPr lvl="1">
              <a:lnSpc>
                <a:spcPct val="90000"/>
              </a:lnSpc>
            </a:pPr>
            <a:r>
              <a:rPr lang="en-US" altLang="en-US" dirty="0"/>
              <a:t>What is the unit of analysis?</a:t>
            </a:r>
          </a:p>
          <a:p>
            <a:pPr lvl="1">
              <a:lnSpc>
                <a:spcPct val="90000"/>
              </a:lnSpc>
            </a:pPr>
            <a:r>
              <a:rPr lang="en-US" altLang="en-US" dirty="0"/>
              <a:t>What attributes are helpful for classification?</a:t>
            </a:r>
          </a:p>
          <a:p>
            <a:pPr indent="-285750">
              <a:lnSpc>
                <a:spcPct val="90000"/>
              </a:lnSpc>
            </a:pPr>
            <a:endParaRPr lang="en-US" altLang="en-US" dirty="0"/>
          </a:p>
        </p:txBody>
      </p:sp>
    </p:spTree>
    <p:extLst>
      <p:ext uri="{BB962C8B-B14F-4D97-AF65-F5344CB8AC3E}">
        <p14:creationId xmlns:p14="http://schemas.microsoft.com/office/powerpoint/2010/main" val="1649310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DECISION TO MAKE?</a:t>
            </a:r>
          </a:p>
        </p:txBody>
      </p:sp>
      <p:sp>
        <p:nvSpPr>
          <p:cNvPr id="3" name="Content Placeholder 2"/>
          <p:cNvSpPr>
            <a:spLocks noGrp="1"/>
          </p:cNvSpPr>
          <p:nvPr>
            <p:ph idx="1"/>
          </p:nvPr>
        </p:nvSpPr>
        <p:spPr/>
        <p:txBody>
          <a:bodyPr/>
          <a:lstStyle/>
          <a:p>
            <a:pPr indent="-228600">
              <a:lnSpc>
                <a:spcPct val="90000"/>
              </a:lnSpc>
            </a:pPr>
            <a:r>
              <a:rPr lang="en-US" altLang="en-US" dirty="0"/>
              <a:t>What is the decision to make? </a:t>
            </a:r>
          </a:p>
          <a:p>
            <a:pPr lvl="1" indent="-228600">
              <a:lnSpc>
                <a:spcPct val="90000"/>
              </a:lnSpc>
            </a:pPr>
            <a:endParaRPr lang="en-US" altLang="en-US" dirty="0"/>
          </a:p>
          <a:p>
            <a:pPr lvl="1">
              <a:lnSpc>
                <a:spcPct val="90000"/>
              </a:lnSpc>
            </a:pPr>
            <a:r>
              <a:rPr lang="en-US" altLang="en-US" dirty="0"/>
              <a:t>“</a:t>
            </a:r>
            <a:r>
              <a:rPr lang="en-US" altLang="en-US" dirty="0">
                <a:solidFill>
                  <a:schemeClr val="accent6">
                    <a:lumMod val="75000"/>
                  </a:schemeClr>
                </a:solidFill>
              </a:rPr>
              <a:t>Approve</a:t>
            </a:r>
            <a:r>
              <a:rPr lang="en-US" altLang="en-US" dirty="0"/>
              <a:t>” or “</a:t>
            </a:r>
            <a:r>
              <a:rPr lang="en-US" altLang="en-US" dirty="0">
                <a:solidFill>
                  <a:schemeClr val="accent6">
                    <a:lumMod val="75000"/>
                  </a:schemeClr>
                </a:solidFill>
              </a:rPr>
              <a:t>deny</a:t>
            </a:r>
            <a:r>
              <a:rPr lang="en-US" altLang="en-US" dirty="0"/>
              <a:t>” a loan application</a:t>
            </a:r>
          </a:p>
          <a:p>
            <a:pPr lvl="1">
              <a:lnSpc>
                <a:spcPct val="90000"/>
              </a:lnSpc>
            </a:pPr>
            <a:endParaRPr lang="en-US" altLang="en-US" dirty="0"/>
          </a:p>
          <a:p>
            <a:pPr lvl="1">
              <a:lnSpc>
                <a:spcPct val="90000"/>
              </a:lnSpc>
            </a:pPr>
            <a:r>
              <a:rPr lang="en-US" altLang="en-US" dirty="0"/>
              <a:t>The decision is saved in the target attribute</a:t>
            </a:r>
          </a:p>
          <a:p>
            <a:endParaRPr lang="en-US" dirty="0"/>
          </a:p>
        </p:txBody>
      </p:sp>
    </p:spTree>
    <p:extLst>
      <p:ext uri="{BB962C8B-B14F-4D97-AF65-F5344CB8AC3E}">
        <p14:creationId xmlns:p14="http://schemas.microsoft.com/office/powerpoint/2010/main" val="3406384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UNIT OF ANALYSIS?</a:t>
            </a:r>
          </a:p>
        </p:txBody>
      </p:sp>
      <p:sp>
        <p:nvSpPr>
          <p:cNvPr id="3" name="Content Placeholder 2"/>
          <p:cNvSpPr>
            <a:spLocks noGrp="1"/>
          </p:cNvSpPr>
          <p:nvPr>
            <p:ph idx="1"/>
          </p:nvPr>
        </p:nvSpPr>
        <p:spPr>
          <a:xfrm>
            <a:off x="457200" y="1143000"/>
            <a:ext cx="8229600" cy="5105400"/>
          </a:xfrm>
        </p:spPr>
        <p:txBody>
          <a:bodyPr>
            <a:normAutofit/>
          </a:bodyPr>
          <a:lstStyle/>
          <a:p>
            <a:pPr marL="457200" lvl="1" indent="0">
              <a:lnSpc>
                <a:spcPct val="90000"/>
              </a:lnSpc>
              <a:buNone/>
            </a:pPr>
            <a:endParaRPr lang="en-US" altLang="en-US" dirty="0"/>
          </a:p>
          <a:p>
            <a:pPr>
              <a:lnSpc>
                <a:spcPct val="90000"/>
              </a:lnSpc>
            </a:pPr>
            <a:r>
              <a:rPr lang="en-US" altLang="en-US" dirty="0"/>
              <a:t>The unit of analysis means an </a:t>
            </a:r>
            <a:r>
              <a:rPr lang="en-US" altLang="en-US" dirty="0">
                <a:solidFill>
                  <a:schemeClr val="accent6">
                    <a:lumMod val="75000"/>
                  </a:schemeClr>
                </a:solidFill>
              </a:rPr>
              <a:t>example</a:t>
            </a:r>
            <a:r>
              <a:rPr lang="en-US" altLang="en-US" dirty="0">
                <a:solidFill>
                  <a:srgbClr val="FFFFFF"/>
                </a:solidFill>
              </a:rPr>
              <a:t> </a:t>
            </a:r>
            <a:r>
              <a:rPr lang="en-US" altLang="en-US" dirty="0"/>
              <a:t>in your data set. A classification decision will be made for each example.</a:t>
            </a:r>
          </a:p>
          <a:p>
            <a:pPr lvl="1">
              <a:lnSpc>
                <a:spcPct val="90000"/>
              </a:lnSpc>
            </a:pPr>
            <a:endParaRPr lang="en-US" altLang="en-US" dirty="0"/>
          </a:p>
          <a:p>
            <a:pPr lvl="1">
              <a:lnSpc>
                <a:spcPct val="90000"/>
              </a:lnSpc>
            </a:pPr>
            <a:r>
              <a:rPr lang="en-US" altLang="en-US" dirty="0"/>
              <a:t>For bank loan classification, an </a:t>
            </a:r>
            <a:r>
              <a:rPr lang="en-US" altLang="en-US" dirty="0">
                <a:solidFill>
                  <a:schemeClr val="accent6">
                    <a:lumMod val="75000"/>
                  </a:schemeClr>
                </a:solidFill>
              </a:rPr>
              <a:t>individual application is an example, which</a:t>
            </a:r>
            <a:r>
              <a:rPr lang="en-US" altLang="en-US" dirty="0"/>
              <a:t> will be either approved or denied.</a:t>
            </a:r>
          </a:p>
          <a:p>
            <a:pPr lvl="1">
              <a:lnSpc>
                <a:spcPct val="90000"/>
              </a:lnSpc>
            </a:pPr>
            <a:endParaRPr lang="en-US" altLang="en-US" dirty="0"/>
          </a:p>
          <a:p>
            <a:pPr lvl="1">
              <a:lnSpc>
                <a:spcPct val="90000"/>
              </a:lnSpc>
            </a:pPr>
            <a:r>
              <a:rPr lang="en-US" altLang="en-US" dirty="0"/>
              <a:t>Individual person may not be good unit of analysis, because one person may submit multiple applications over time, and each deserves a separate decision.</a:t>
            </a:r>
          </a:p>
          <a:p>
            <a:endParaRPr lang="en-US" dirty="0"/>
          </a:p>
        </p:txBody>
      </p:sp>
    </p:spTree>
    <p:extLst>
      <p:ext uri="{BB962C8B-B14F-4D97-AF65-F5344CB8AC3E}">
        <p14:creationId xmlns:p14="http://schemas.microsoft.com/office/powerpoint/2010/main" val="389174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ATTRIBUTES ARE HELPFUL FOR CLASSIFICATION?</a:t>
            </a:r>
          </a:p>
        </p:txBody>
      </p:sp>
      <p:sp>
        <p:nvSpPr>
          <p:cNvPr id="3" name="Content Placeholder 2"/>
          <p:cNvSpPr>
            <a:spLocks noGrp="1"/>
          </p:cNvSpPr>
          <p:nvPr>
            <p:ph idx="1"/>
          </p:nvPr>
        </p:nvSpPr>
        <p:spPr/>
        <p:txBody>
          <a:bodyPr>
            <a:normAutofit/>
          </a:bodyPr>
          <a:lstStyle/>
          <a:p>
            <a:pPr indent="-228600">
              <a:lnSpc>
                <a:spcPct val="90000"/>
              </a:lnSpc>
            </a:pPr>
            <a:r>
              <a:rPr lang="en-US" altLang="en-US" dirty="0"/>
              <a:t>What attributes are useful for classification?</a:t>
            </a:r>
          </a:p>
          <a:p>
            <a:pPr lvl="1" indent="-228600">
              <a:lnSpc>
                <a:spcPct val="90000"/>
              </a:lnSpc>
            </a:pPr>
            <a:r>
              <a:rPr lang="en-US" altLang="en-US" dirty="0"/>
              <a:t>Potentially useful attributes</a:t>
            </a:r>
          </a:p>
          <a:p>
            <a:pPr lvl="2">
              <a:lnSpc>
                <a:spcPct val="90000"/>
              </a:lnSpc>
            </a:pPr>
            <a:r>
              <a:rPr lang="en-US" altLang="en-US" dirty="0"/>
              <a:t>e.g. applicant’s age, job title, income, credit score, amount requested, etc.</a:t>
            </a:r>
          </a:p>
          <a:p>
            <a:pPr lvl="1"/>
            <a:endParaRPr lang="en-US" dirty="0"/>
          </a:p>
          <a:p>
            <a:pPr lvl="1"/>
            <a:r>
              <a:rPr lang="en-US" dirty="0"/>
              <a:t>Some might be more useful than others</a:t>
            </a:r>
          </a:p>
          <a:p>
            <a:pPr lvl="1"/>
            <a:endParaRPr lang="en-US" dirty="0"/>
          </a:p>
          <a:p>
            <a:pPr lvl="1"/>
            <a:r>
              <a:rPr lang="en-US" dirty="0"/>
              <a:t>Classification algorithms can rank the attributes by their contribution to classification</a:t>
            </a:r>
          </a:p>
        </p:txBody>
      </p:sp>
    </p:spTree>
    <p:extLst>
      <p:ext uri="{BB962C8B-B14F-4D97-AF65-F5344CB8AC3E}">
        <p14:creationId xmlns:p14="http://schemas.microsoft.com/office/powerpoint/2010/main" val="1393937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DATA FOR BANK LOAN CLASSIFICATION</a:t>
            </a:r>
          </a:p>
        </p:txBody>
      </p:sp>
      <p:graphicFrame>
        <p:nvGraphicFramePr>
          <p:cNvPr id="4" name="Table 3"/>
          <p:cNvGraphicFramePr>
            <a:graphicFrameLocks noGrp="1"/>
          </p:cNvGraphicFramePr>
          <p:nvPr>
            <p:extLst>
              <p:ext uri="{D42A27DB-BD31-4B8C-83A1-F6EECF244321}">
                <p14:modId xmlns:p14="http://schemas.microsoft.com/office/powerpoint/2010/main" val="435238917"/>
              </p:ext>
            </p:extLst>
          </p:nvPr>
        </p:nvGraphicFramePr>
        <p:xfrm>
          <a:off x="304800" y="1981199"/>
          <a:ext cx="8534400" cy="1828801"/>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1706880">
                  <a:extLst>
                    <a:ext uri="{9D8B030D-6E8A-4147-A177-3AD203B41FA5}">
                      <a16:colId xmlns:a16="http://schemas.microsoft.com/office/drawing/2014/main" val="20003"/>
                    </a:ext>
                  </a:extLst>
                </a:gridCol>
                <a:gridCol w="1706880">
                  <a:extLst>
                    <a:ext uri="{9D8B030D-6E8A-4147-A177-3AD203B41FA5}">
                      <a16:colId xmlns:a16="http://schemas.microsoft.com/office/drawing/2014/main" val="20004"/>
                    </a:ext>
                  </a:extLst>
                </a:gridCol>
              </a:tblGrid>
              <a:tr h="847165">
                <a:tc>
                  <a:txBody>
                    <a:bodyPr/>
                    <a:lstStyle/>
                    <a:p>
                      <a:r>
                        <a:rPr lang="en-US" sz="2400" dirty="0"/>
                        <a:t>application</a:t>
                      </a:r>
                    </a:p>
                  </a:txBody>
                  <a:tcPr/>
                </a:tc>
                <a:tc>
                  <a:txBody>
                    <a:bodyPr/>
                    <a:lstStyle/>
                    <a:p>
                      <a:r>
                        <a:rPr lang="en-US" sz="2400" dirty="0"/>
                        <a:t>Job title</a:t>
                      </a:r>
                    </a:p>
                  </a:txBody>
                  <a:tcPr/>
                </a:tc>
                <a:tc>
                  <a:txBody>
                    <a:bodyPr/>
                    <a:lstStyle/>
                    <a:p>
                      <a:r>
                        <a:rPr lang="en-US" sz="2400" dirty="0"/>
                        <a:t>Income</a:t>
                      </a:r>
                    </a:p>
                  </a:txBody>
                  <a:tcPr/>
                </a:tc>
                <a:tc>
                  <a:txBody>
                    <a:bodyPr/>
                    <a:lstStyle/>
                    <a:p>
                      <a:r>
                        <a:rPr lang="en-US" sz="2400" dirty="0"/>
                        <a:t>Credit</a:t>
                      </a:r>
                      <a:r>
                        <a:rPr lang="en-US" sz="2400" baseline="0" dirty="0"/>
                        <a:t> score</a:t>
                      </a:r>
                      <a:endParaRPr lang="en-US" sz="2400" dirty="0"/>
                    </a:p>
                  </a:txBody>
                  <a:tcPr/>
                </a:tc>
                <a:tc>
                  <a:txBody>
                    <a:bodyPr/>
                    <a:lstStyle/>
                    <a:p>
                      <a:r>
                        <a:rPr lang="en-US" sz="2400" dirty="0"/>
                        <a:t>decision</a:t>
                      </a:r>
                    </a:p>
                  </a:txBody>
                  <a:tcPr/>
                </a:tc>
                <a:extLst>
                  <a:ext uri="{0D108BD9-81ED-4DB2-BD59-A6C34878D82A}">
                    <a16:rowId xmlns:a16="http://schemas.microsoft.com/office/drawing/2014/main" val="10000"/>
                  </a:ext>
                </a:extLst>
              </a:tr>
              <a:tr h="490818">
                <a:tc>
                  <a:txBody>
                    <a:bodyPr/>
                    <a:lstStyle/>
                    <a:p>
                      <a:r>
                        <a:rPr lang="en-US" sz="2400" dirty="0"/>
                        <a:t>1</a:t>
                      </a:r>
                    </a:p>
                  </a:txBody>
                  <a:tcPr/>
                </a:tc>
                <a:tc>
                  <a:txBody>
                    <a:bodyPr/>
                    <a:lstStyle/>
                    <a:p>
                      <a:r>
                        <a:rPr lang="en-US" sz="2400" dirty="0"/>
                        <a:t>teacher</a:t>
                      </a:r>
                    </a:p>
                  </a:txBody>
                  <a:tcPr/>
                </a:tc>
                <a:tc>
                  <a:txBody>
                    <a:bodyPr/>
                    <a:lstStyle/>
                    <a:p>
                      <a:r>
                        <a:rPr lang="en-US" sz="2400" dirty="0"/>
                        <a:t>50K</a:t>
                      </a:r>
                    </a:p>
                  </a:txBody>
                  <a:tcPr/>
                </a:tc>
                <a:tc>
                  <a:txBody>
                    <a:bodyPr/>
                    <a:lstStyle/>
                    <a:p>
                      <a:r>
                        <a:rPr lang="en-US" sz="2400" dirty="0"/>
                        <a:t>700</a:t>
                      </a:r>
                    </a:p>
                  </a:txBody>
                  <a:tcPr/>
                </a:tc>
                <a:tc>
                  <a:txBody>
                    <a:bodyPr/>
                    <a:lstStyle/>
                    <a:p>
                      <a:r>
                        <a:rPr lang="en-US" sz="2400" dirty="0"/>
                        <a:t>approve</a:t>
                      </a:r>
                    </a:p>
                  </a:txBody>
                  <a:tcPr/>
                </a:tc>
                <a:extLst>
                  <a:ext uri="{0D108BD9-81ED-4DB2-BD59-A6C34878D82A}">
                    <a16:rowId xmlns:a16="http://schemas.microsoft.com/office/drawing/2014/main" val="10001"/>
                  </a:ext>
                </a:extLst>
              </a:tr>
              <a:tr h="490818">
                <a:tc>
                  <a:txBody>
                    <a:bodyPr/>
                    <a:lstStyle/>
                    <a:p>
                      <a:r>
                        <a:rPr lang="en-US" sz="2400" dirty="0"/>
                        <a:t>2</a:t>
                      </a:r>
                    </a:p>
                  </a:txBody>
                  <a:tcPr/>
                </a:tc>
                <a:tc>
                  <a:txBody>
                    <a:bodyPr/>
                    <a:lstStyle/>
                    <a:p>
                      <a:r>
                        <a:rPr lang="en-US" sz="2400" dirty="0"/>
                        <a:t>manager</a:t>
                      </a:r>
                    </a:p>
                  </a:txBody>
                  <a:tcPr/>
                </a:tc>
                <a:tc>
                  <a:txBody>
                    <a:bodyPr/>
                    <a:lstStyle/>
                    <a:p>
                      <a:r>
                        <a:rPr lang="en-US" sz="2400" dirty="0"/>
                        <a:t>60K</a:t>
                      </a:r>
                    </a:p>
                  </a:txBody>
                  <a:tcPr/>
                </a:tc>
                <a:tc>
                  <a:txBody>
                    <a:bodyPr/>
                    <a:lstStyle/>
                    <a:p>
                      <a:r>
                        <a:rPr lang="en-US" sz="2400" dirty="0"/>
                        <a:t>300</a:t>
                      </a:r>
                    </a:p>
                  </a:txBody>
                  <a:tcPr/>
                </a:tc>
                <a:tc>
                  <a:txBody>
                    <a:bodyPr/>
                    <a:lstStyle/>
                    <a:p>
                      <a:r>
                        <a:rPr lang="en-US" sz="2400" dirty="0"/>
                        <a:t>deny</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143000" y="4572000"/>
            <a:ext cx="7696200" cy="1815882"/>
          </a:xfrm>
          <a:prstGeom prst="rect">
            <a:avLst/>
          </a:prstGeom>
          <a:noFill/>
        </p:spPr>
        <p:txBody>
          <a:bodyPr wrap="square" rtlCol="0">
            <a:spAutoFit/>
          </a:bodyPr>
          <a:lstStyle/>
          <a:p>
            <a:r>
              <a:rPr lang="en-US" sz="2800" dirty="0"/>
              <a:t>Each </a:t>
            </a:r>
            <a:r>
              <a:rPr lang="en-US" sz="2800" u="sng" dirty="0"/>
              <a:t>row is an example</a:t>
            </a:r>
            <a:r>
              <a:rPr lang="en-US" sz="2800" dirty="0"/>
              <a:t>.</a:t>
            </a:r>
          </a:p>
          <a:p>
            <a:r>
              <a:rPr lang="en-US" sz="2800" dirty="0"/>
              <a:t>Each </a:t>
            </a:r>
            <a:r>
              <a:rPr lang="en-US" sz="2800" u="sng" dirty="0"/>
              <a:t>column is an attribute</a:t>
            </a:r>
            <a:r>
              <a:rPr lang="en-US" sz="2800" dirty="0"/>
              <a:t>.</a:t>
            </a:r>
          </a:p>
          <a:p>
            <a:r>
              <a:rPr lang="en-US" sz="2800" dirty="0"/>
              <a:t>The last attribute is the decision to make, the target attribute.</a:t>
            </a:r>
          </a:p>
        </p:txBody>
      </p:sp>
    </p:spTree>
    <p:extLst>
      <p:ext uri="{BB962C8B-B14F-4D97-AF65-F5344CB8AC3E}">
        <p14:creationId xmlns:p14="http://schemas.microsoft.com/office/powerpoint/2010/main" val="188597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fontScale="90000"/>
          </a:bodyPr>
          <a:lstStyle/>
          <a:p>
            <a:r>
              <a:rPr lang="en-US" dirty="0"/>
              <a:t>HOW TO TEACH A COMPUTER TO CLASSIFY?</a:t>
            </a:r>
          </a:p>
        </p:txBody>
      </p:sp>
      <p:sp>
        <p:nvSpPr>
          <p:cNvPr id="3" name="Content Placeholder 2"/>
          <p:cNvSpPr>
            <a:spLocks noGrp="1"/>
          </p:cNvSpPr>
          <p:nvPr>
            <p:ph idx="1"/>
          </p:nvPr>
        </p:nvSpPr>
        <p:spPr>
          <a:xfrm>
            <a:off x="457200" y="1295400"/>
            <a:ext cx="8229600" cy="5257800"/>
          </a:xfrm>
        </p:spPr>
        <p:txBody>
          <a:bodyPr>
            <a:normAutofit/>
          </a:bodyPr>
          <a:lstStyle/>
          <a:p>
            <a:pPr marL="914400" lvl="2" indent="0">
              <a:lnSpc>
                <a:spcPct val="90000"/>
              </a:lnSpc>
              <a:buNone/>
            </a:pPr>
            <a:endParaRPr lang="en-US" altLang="en-US" dirty="0"/>
          </a:p>
          <a:p>
            <a:pPr>
              <a:lnSpc>
                <a:spcPct val="90000"/>
              </a:lnSpc>
            </a:pPr>
            <a:r>
              <a:rPr lang="en-US" altLang="en-US" dirty="0"/>
              <a:t>Step 1: collect training data. </a:t>
            </a:r>
          </a:p>
          <a:p>
            <a:pPr lvl="1">
              <a:lnSpc>
                <a:spcPct val="90000"/>
              </a:lnSpc>
            </a:pPr>
            <a:r>
              <a:rPr lang="en-US" altLang="en-US" dirty="0"/>
              <a:t>E.g., a collection of past loan decisions made by financial experts</a:t>
            </a:r>
          </a:p>
          <a:p>
            <a:pPr>
              <a:lnSpc>
                <a:spcPct val="90000"/>
              </a:lnSpc>
            </a:pPr>
            <a:endParaRPr lang="en-US" altLang="en-US" dirty="0"/>
          </a:p>
          <a:p>
            <a:pPr>
              <a:lnSpc>
                <a:spcPct val="90000"/>
              </a:lnSpc>
            </a:pPr>
            <a:r>
              <a:rPr lang="en-US" altLang="en-US" dirty="0"/>
              <a:t>Step 2: Use a machine learning algorithm to build a classifier based on relevant variables</a:t>
            </a:r>
          </a:p>
          <a:p>
            <a:pPr>
              <a:lnSpc>
                <a:spcPct val="90000"/>
              </a:lnSpc>
            </a:pPr>
            <a:endParaRPr lang="en-US" altLang="en-US" dirty="0"/>
          </a:p>
          <a:p>
            <a:pPr>
              <a:lnSpc>
                <a:spcPct val="90000"/>
              </a:lnSpc>
            </a:pPr>
            <a:r>
              <a:rPr lang="en-US" altLang="en-US" dirty="0"/>
              <a:t>Step 3: Apply the classifier to new data.</a:t>
            </a:r>
          </a:p>
          <a:p>
            <a:endParaRPr lang="en-US" dirty="0"/>
          </a:p>
        </p:txBody>
      </p:sp>
    </p:spTree>
    <p:extLst>
      <p:ext uri="{BB962C8B-B14F-4D97-AF65-F5344CB8AC3E}">
        <p14:creationId xmlns:p14="http://schemas.microsoft.com/office/powerpoint/2010/main" val="412149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Introductions</a:t>
            </a:r>
          </a:p>
          <a:p>
            <a:r>
              <a:rPr lang="en-US" dirty="0"/>
              <a:t>Review Syllabus</a:t>
            </a:r>
          </a:p>
          <a:p>
            <a:r>
              <a:rPr lang="en-US" dirty="0"/>
              <a:t>Overview of concepts we will study this semester</a:t>
            </a:r>
          </a:p>
        </p:txBody>
      </p:sp>
    </p:spTree>
    <p:extLst>
      <p:ext uri="{BB962C8B-B14F-4D97-AF65-F5344CB8AC3E}">
        <p14:creationId xmlns:p14="http://schemas.microsoft.com/office/powerpoint/2010/main" val="1033928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3"/>
          <p:cNvSpPr>
            <a:spLocks noGrp="1"/>
          </p:cNvSpPr>
          <p:nvPr>
            <p:ph type="sldNum" sz="quarter" idx="12"/>
          </p:nvPr>
        </p:nvSpPr>
        <p:spPr>
          <a:noFill/>
        </p:spPr>
        <p:txBody>
          <a:bodyPr/>
          <a:lstStyle/>
          <a:p>
            <a:fld id="{D5734FBD-3B38-4E60-A2FE-88A11421DD18}" type="slidenum">
              <a:rPr lang="en-US"/>
              <a:pPr/>
              <a:t>20</a:t>
            </a:fld>
            <a:endParaRPr lang="en-US"/>
          </a:p>
        </p:txBody>
      </p:sp>
      <p:sp>
        <p:nvSpPr>
          <p:cNvPr id="27652" name="Rectangle 2"/>
          <p:cNvSpPr>
            <a:spLocks noGrp="1" noChangeArrowheads="1"/>
          </p:cNvSpPr>
          <p:nvPr>
            <p:ph type="title" idx="4294967295"/>
          </p:nvPr>
        </p:nvSpPr>
        <p:spPr/>
        <p:txBody>
          <a:bodyPr lIns="90488" tIns="44450" rIns="90488" bIns="44450" anchor="b"/>
          <a:lstStyle/>
          <a:p>
            <a:pPr eaLnBrk="1" hangingPunct="1"/>
            <a:r>
              <a:rPr lang="en-US" dirty="0"/>
              <a:t>ILLUSTRATING CLASSIFICATION TASK</a:t>
            </a:r>
          </a:p>
        </p:txBody>
      </p:sp>
      <p:graphicFrame>
        <p:nvGraphicFramePr>
          <p:cNvPr id="27650" name="Object 26"/>
          <p:cNvGraphicFramePr>
            <a:graphicFrameLocks noGrp="1" noChangeAspect="1"/>
          </p:cNvGraphicFramePr>
          <p:nvPr>
            <p:ph idx="4294967295"/>
          </p:nvPr>
        </p:nvGraphicFramePr>
        <p:xfrm>
          <a:off x="1336675" y="1524000"/>
          <a:ext cx="6621463" cy="4876800"/>
        </p:xfrm>
        <a:graphic>
          <a:graphicData uri="http://schemas.openxmlformats.org/presentationml/2006/ole">
            <mc:AlternateContent xmlns:mc="http://schemas.openxmlformats.org/markup-compatibility/2006">
              <mc:Choice xmlns:v="urn:schemas-microsoft-com:vml" Requires="v">
                <p:oleObj spid="_x0000_s1170" name="Visio" r:id="rId3" imgW="8424875" imgH="6279741" progId="Visio.Drawing.11">
                  <p:embed/>
                </p:oleObj>
              </mc:Choice>
              <mc:Fallback>
                <p:oleObj name="Visio" r:id="rId3" imgW="8424875" imgH="627974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1524000"/>
                        <a:ext cx="6621463" cy="487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6553200" y="5562600"/>
            <a:ext cx="1752600" cy="461665"/>
          </a:xfrm>
          <a:prstGeom prst="rect">
            <a:avLst/>
          </a:prstGeom>
          <a:noFill/>
        </p:spPr>
        <p:txBody>
          <a:bodyPr wrap="square" rtlCol="0">
            <a:spAutoFit/>
          </a:bodyPr>
          <a:lstStyle/>
          <a:p>
            <a:r>
              <a:rPr lang="en-US" dirty="0"/>
              <a:t>Two steps</a:t>
            </a:r>
          </a:p>
        </p:txBody>
      </p:sp>
    </p:spTree>
    <p:extLst>
      <p:ext uri="{BB962C8B-B14F-4D97-AF65-F5344CB8AC3E}">
        <p14:creationId xmlns:p14="http://schemas.microsoft.com/office/powerpoint/2010/main" val="3565386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WE DONE?</a:t>
            </a:r>
          </a:p>
        </p:txBody>
      </p:sp>
      <p:sp>
        <p:nvSpPr>
          <p:cNvPr id="3" name="Content Placeholder 2"/>
          <p:cNvSpPr>
            <a:spLocks noGrp="1"/>
          </p:cNvSpPr>
          <p:nvPr>
            <p:ph idx="1"/>
          </p:nvPr>
        </p:nvSpPr>
        <p:spPr/>
        <p:txBody>
          <a:bodyPr>
            <a:normAutofit/>
          </a:bodyPr>
          <a:lstStyle/>
          <a:p>
            <a:r>
              <a:rPr lang="en-US" dirty="0"/>
              <a:t>No. Prediction models need maintenance.</a:t>
            </a:r>
          </a:p>
          <a:p>
            <a:r>
              <a:rPr lang="en-US" dirty="0"/>
              <a:t>What if an approved loan defected?</a:t>
            </a:r>
          </a:p>
          <a:p>
            <a:pPr lvl="1"/>
            <a:r>
              <a:rPr lang="en-US" dirty="0"/>
              <a:t>Add defective loans to the deny pool and retrain the model.</a:t>
            </a:r>
          </a:p>
          <a:p>
            <a:r>
              <a:rPr lang="en-US" dirty="0"/>
              <a:t>What if a denied application was approved by another bank and performed well?</a:t>
            </a:r>
          </a:p>
          <a:p>
            <a:pPr lvl="1"/>
            <a:r>
              <a:rPr lang="en-US" dirty="0"/>
              <a:t>No good solution without data sharing.</a:t>
            </a:r>
          </a:p>
          <a:p>
            <a:endParaRPr lang="en-US" dirty="0"/>
          </a:p>
          <a:p>
            <a:endParaRPr lang="en-US" dirty="0"/>
          </a:p>
        </p:txBody>
      </p:sp>
    </p:spTree>
    <p:extLst>
      <p:ext uri="{BB962C8B-B14F-4D97-AF65-F5344CB8AC3E}">
        <p14:creationId xmlns:p14="http://schemas.microsoft.com/office/powerpoint/2010/main" val="938313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228600" y="457200"/>
            <a:ext cx="8763000" cy="533400"/>
          </a:xfrm>
        </p:spPr>
        <p:txBody>
          <a:bodyPr>
            <a:normAutofit fontScale="90000"/>
          </a:bodyPr>
          <a:lstStyle/>
          <a:p>
            <a:r>
              <a:rPr lang="en-US" altLang="en-US" dirty="0"/>
              <a:t>ANOMALY DETECTION</a:t>
            </a:r>
          </a:p>
        </p:txBody>
      </p:sp>
      <p:sp>
        <p:nvSpPr>
          <p:cNvPr id="672771" name="Rectangle 3"/>
          <p:cNvSpPr>
            <a:spLocks noGrp="1" noChangeArrowheads="1"/>
          </p:cNvSpPr>
          <p:nvPr>
            <p:ph type="body" idx="1"/>
          </p:nvPr>
        </p:nvSpPr>
        <p:spPr>
          <a:xfrm>
            <a:off x="228600" y="1676400"/>
            <a:ext cx="8915400" cy="4495800"/>
          </a:xfrm>
        </p:spPr>
        <p:txBody>
          <a:bodyPr>
            <a:normAutofit/>
          </a:bodyPr>
          <a:lstStyle/>
          <a:p>
            <a:r>
              <a:rPr lang="en-US" altLang="en-US" dirty="0"/>
              <a:t>Detect significant deviations from normal behavior</a:t>
            </a:r>
            <a:endParaRPr lang="en-US" altLang="en-US" sz="3200" dirty="0"/>
          </a:p>
          <a:p>
            <a:r>
              <a:rPr lang="en-US" altLang="en-US" dirty="0"/>
              <a:t>Applications:</a:t>
            </a:r>
          </a:p>
          <a:p>
            <a:pPr lvl="1"/>
            <a:r>
              <a:rPr lang="en-US" altLang="en-US" dirty="0"/>
              <a:t>Credit Card Fraud Detection</a:t>
            </a:r>
          </a:p>
          <a:p>
            <a:pPr lvl="1"/>
            <a:r>
              <a:rPr lang="en-US" altLang="en-US" dirty="0"/>
              <a:t>Network Intrusion </a:t>
            </a:r>
            <a:br>
              <a:rPr lang="en-US" altLang="en-US" dirty="0"/>
            </a:br>
            <a:r>
              <a:rPr lang="en-US" altLang="en-US" dirty="0"/>
              <a:t>Detection</a:t>
            </a:r>
          </a:p>
          <a:p>
            <a:r>
              <a:rPr lang="en-US" altLang="en-US" dirty="0"/>
              <a:t>Can be modeled as classification problem</a:t>
            </a:r>
          </a:p>
          <a:p>
            <a:pPr lvl="1"/>
            <a:r>
              <a:rPr lang="en-US" altLang="en-US" dirty="0"/>
              <a:t>Classify each transaction as fraud or not</a:t>
            </a:r>
          </a:p>
          <a:p>
            <a:pPr lvl="1"/>
            <a:endParaRPr lang="en-US" altLang="en-US" dirty="0"/>
          </a:p>
        </p:txBody>
      </p:sp>
      <p:graphicFrame>
        <p:nvGraphicFramePr>
          <p:cNvPr id="672781" name="Object 13"/>
          <p:cNvGraphicFramePr>
            <a:graphicFrameLocks noChangeAspect="1"/>
          </p:cNvGraphicFramePr>
          <p:nvPr>
            <p:extLst>
              <p:ext uri="{D42A27DB-BD31-4B8C-83A1-F6EECF244321}">
                <p14:modId xmlns:p14="http://schemas.microsoft.com/office/powerpoint/2010/main" val="1177539092"/>
              </p:ext>
            </p:extLst>
          </p:nvPr>
        </p:nvGraphicFramePr>
        <p:xfrm>
          <a:off x="5791200" y="2310238"/>
          <a:ext cx="2362200" cy="1423562"/>
        </p:xfrm>
        <a:graphic>
          <a:graphicData uri="http://schemas.openxmlformats.org/presentationml/2006/ole">
            <mc:AlternateContent xmlns:mc="http://schemas.openxmlformats.org/markup-compatibility/2006">
              <mc:Choice xmlns:v="urn:schemas-microsoft-com:vml" Requires="v">
                <p:oleObj spid="_x0000_s19574" name="VISIO" r:id="rId4" imgW="2904480" imgH="1751760" progId="Visio.Drawing.6">
                  <p:embed/>
                </p:oleObj>
              </mc:Choice>
              <mc:Fallback>
                <p:oleObj name="VISIO" r:id="rId4" imgW="2904480" imgH="175176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310238"/>
                        <a:ext cx="2362200" cy="14235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9882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27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277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27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277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277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2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a:t>
            </a:r>
            <a:br>
              <a:rPr lang="en-US" dirty="0"/>
            </a:br>
            <a:r>
              <a:rPr lang="en-US" dirty="0"/>
              <a:t>MODEL A CLASSIFICATION PROBLEM</a:t>
            </a:r>
          </a:p>
        </p:txBody>
      </p:sp>
      <p:sp>
        <p:nvSpPr>
          <p:cNvPr id="3" name="Content Placeholder 2"/>
          <p:cNvSpPr>
            <a:spLocks noGrp="1"/>
          </p:cNvSpPr>
          <p:nvPr>
            <p:ph idx="1"/>
          </p:nvPr>
        </p:nvSpPr>
        <p:spPr/>
        <p:txBody>
          <a:bodyPr>
            <a:normAutofit/>
          </a:bodyPr>
          <a:lstStyle/>
          <a:p>
            <a:r>
              <a:rPr lang="en-US" dirty="0"/>
              <a:t>Can you model a classification problem?</a:t>
            </a:r>
          </a:p>
          <a:p>
            <a:pPr lvl="1"/>
            <a:r>
              <a:rPr lang="en-US" dirty="0"/>
              <a:t>What is the decision to make (target attribute)?</a:t>
            </a:r>
          </a:p>
          <a:p>
            <a:pPr lvl="1"/>
            <a:r>
              <a:rPr lang="en-US" dirty="0"/>
              <a:t>What is the unit of analysis (example)?</a:t>
            </a:r>
          </a:p>
          <a:p>
            <a:pPr lvl="1"/>
            <a:r>
              <a:rPr lang="en-US" dirty="0"/>
              <a:t>What attributes may be helpful for classification?</a:t>
            </a:r>
          </a:p>
          <a:p>
            <a:endParaRPr lang="en-US" dirty="0"/>
          </a:p>
          <a:p>
            <a:pPr lvl="1"/>
            <a:r>
              <a:rPr lang="en-US" dirty="0"/>
              <a:t>If you can’t think of any, check out the tasks in </a:t>
            </a:r>
            <a:r>
              <a:rPr lang="en-US" dirty="0" err="1"/>
              <a:t>Kaggle</a:t>
            </a:r>
            <a:r>
              <a:rPr lang="en-US" dirty="0"/>
              <a:t> competitions and see if there is any classification task</a:t>
            </a:r>
          </a:p>
          <a:p>
            <a:pPr lvl="2"/>
            <a:r>
              <a:rPr lang="en-US" dirty="0"/>
              <a:t>https://</a:t>
            </a:r>
            <a:r>
              <a:rPr lang="en-US" dirty="0" err="1"/>
              <a:t>www.kaggle.com</a:t>
            </a:r>
            <a:r>
              <a:rPr lang="en-US" dirty="0"/>
              <a:t>/competitions</a:t>
            </a:r>
          </a:p>
          <a:p>
            <a:endParaRPr lang="en-US" dirty="0"/>
          </a:p>
          <a:p>
            <a:endParaRPr lang="en-US" dirty="0"/>
          </a:p>
        </p:txBody>
      </p:sp>
    </p:spTree>
    <p:extLst>
      <p:ext uri="{BB962C8B-B14F-4D97-AF65-F5344CB8AC3E}">
        <p14:creationId xmlns:p14="http://schemas.microsoft.com/office/powerpoint/2010/main" val="63284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dirty="0"/>
              <a:t>Clustering</a:t>
            </a:r>
          </a:p>
        </p:txBody>
      </p:sp>
      <p:sp>
        <p:nvSpPr>
          <p:cNvPr id="2" name="Text Placeholder 1">
            <a:extLst>
              <a:ext uri="{FF2B5EF4-FFF2-40B4-BE49-F238E27FC236}">
                <a16:creationId xmlns:a16="http://schemas.microsoft.com/office/drawing/2014/main" id="{CE3311B4-F90B-BD4B-B91F-C6C76BA367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2230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dirty="0"/>
              <a:t>CLUSTERING</a:t>
            </a:r>
          </a:p>
        </p:txBody>
      </p:sp>
      <p:sp>
        <p:nvSpPr>
          <p:cNvPr id="745475" name="Rectangle 3"/>
          <p:cNvSpPr>
            <a:spLocks noGrp="1" noChangeArrowheads="1"/>
          </p:cNvSpPr>
          <p:nvPr>
            <p:ph type="body" idx="1"/>
          </p:nvPr>
        </p:nvSpPr>
        <p:spPr>
          <a:xfrm>
            <a:off x="457200" y="1600200"/>
            <a:ext cx="5257800" cy="4525963"/>
          </a:xfrm>
        </p:spPr>
        <p:txBody>
          <a:bodyPr>
            <a:normAutofit fontScale="92500" lnSpcReduction="20000"/>
          </a:bodyPr>
          <a:lstStyle/>
          <a:p>
            <a:pPr marL="342900" indent="-342900">
              <a:lnSpc>
                <a:spcPct val="124000"/>
              </a:lnSpc>
            </a:pPr>
            <a:r>
              <a:rPr lang="en-US" dirty="0"/>
              <a:t>Given a set of data points, each having a set of attributes, and a similarity measure among them, find clusters such that</a:t>
            </a:r>
          </a:p>
          <a:p>
            <a:pPr lvl="1" indent="-342900">
              <a:lnSpc>
                <a:spcPct val="124000"/>
              </a:lnSpc>
            </a:pPr>
            <a:r>
              <a:rPr lang="en-US" dirty="0"/>
              <a:t>Data points in one cluster are more similar to one another.</a:t>
            </a:r>
          </a:p>
          <a:p>
            <a:pPr marL="742950" lvl="1" indent="-285750">
              <a:lnSpc>
                <a:spcPct val="124000"/>
              </a:lnSpc>
            </a:pPr>
            <a:r>
              <a:rPr lang="en-US" dirty="0"/>
              <a:t>Data points in separate clusters are less similar to one another.</a:t>
            </a:r>
          </a:p>
          <a:p>
            <a:pPr indent="-285750">
              <a:lnSpc>
                <a:spcPct val="124000"/>
              </a:lnSpc>
            </a:pPr>
            <a:r>
              <a:rPr lang="en-US" dirty="0"/>
              <a:t>Clustering is a type of </a:t>
            </a:r>
            <a:r>
              <a:rPr lang="en-US" i="1" dirty="0"/>
              <a:t>unsupervised</a:t>
            </a:r>
            <a:r>
              <a:rPr lang="en-US" dirty="0"/>
              <a:t> machine learning</a:t>
            </a:r>
          </a:p>
          <a:p>
            <a:pPr indent="-285750">
              <a:lnSpc>
                <a:spcPct val="124000"/>
              </a:lnSpc>
            </a:pPr>
            <a:endParaRPr lang="en-US" dirty="0"/>
          </a:p>
        </p:txBody>
      </p:sp>
      <p:grpSp>
        <p:nvGrpSpPr>
          <p:cNvPr id="4" name="Group 6"/>
          <p:cNvGrpSpPr>
            <a:grpSpLocks/>
          </p:cNvGrpSpPr>
          <p:nvPr/>
        </p:nvGrpSpPr>
        <p:grpSpPr bwMode="auto">
          <a:xfrm>
            <a:off x="5943600" y="2655887"/>
            <a:ext cx="3048000" cy="2678113"/>
            <a:chOff x="2160" y="2544"/>
            <a:chExt cx="1920" cy="1687"/>
          </a:xfrm>
        </p:grpSpPr>
        <p:sp>
          <p:nvSpPr>
            <p:cNvPr id="5" name="Line 7"/>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8"/>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Freeform 9"/>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1" name="Text Box 4"/>
          <p:cNvSpPr txBox="1">
            <a:spLocks noChangeArrowheads="1"/>
          </p:cNvSpPr>
          <p:nvPr/>
        </p:nvSpPr>
        <p:spPr bwMode="auto">
          <a:xfrm>
            <a:off x="6083154" y="1757362"/>
            <a:ext cx="2787943" cy="830997"/>
          </a:xfrm>
          <a:prstGeom prst="rect">
            <a:avLst/>
          </a:prstGeom>
          <a:solidFill>
            <a:schemeClr val="tx1"/>
          </a:solidFill>
          <a:ln>
            <a:solidFill>
              <a:schemeClr val="accent6">
                <a:lumMod val="75000"/>
              </a:schemeClr>
            </a:solidFill>
          </a:ln>
          <a:effectLst>
            <a:outerShdw blurRad="63500" dist="107763" dir="2700000" algn="ctr" rotWithShape="0">
              <a:schemeClr val="bg2">
                <a:alpha val="74998"/>
              </a:schemeClr>
            </a:outerShdw>
          </a:effectLst>
          <a:extLs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r>
              <a:rPr lang="en-US" sz="2400" b="0" dirty="0" err="1">
                <a:solidFill>
                  <a:schemeClr val="bg1"/>
                </a:solidFill>
                <a:latin typeface="Times New Roman" charset="0"/>
              </a:rPr>
              <a:t>Intracluster</a:t>
            </a:r>
            <a:r>
              <a:rPr lang="en-US" sz="2400" b="0" dirty="0">
                <a:solidFill>
                  <a:schemeClr val="bg1"/>
                </a:solidFill>
                <a:latin typeface="Times New Roman" charset="0"/>
              </a:rPr>
              <a:t> distances</a:t>
            </a:r>
          </a:p>
          <a:p>
            <a:pPr algn="ctr"/>
            <a:r>
              <a:rPr lang="en-US" sz="2400" b="0" dirty="0">
                <a:solidFill>
                  <a:schemeClr val="bg1"/>
                </a:solidFill>
                <a:latin typeface="Times New Roman" charset="0"/>
              </a:rPr>
              <a:t>are minimized</a:t>
            </a:r>
          </a:p>
        </p:txBody>
      </p:sp>
      <p:sp>
        <p:nvSpPr>
          <p:cNvPr id="32" name="Text Box 5"/>
          <p:cNvSpPr txBox="1">
            <a:spLocks noChangeArrowheads="1"/>
          </p:cNvSpPr>
          <p:nvPr/>
        </p:nvSpPr>
        <p:spPr bwMode="auto">
          <a:xfrm>
            <a:off x="6113648" y="5033962"/>
            <a:ext cx="2787943" cy="830997"/>
          </a:xfrm>
          <a:prstGeom prst="rect">
            <a:avLst/>
          </a:prstGeom>
          <a:solidFill>
            <a:schemeClr val="tx1"/>
          </a:solidFill>
          <a:ln>
            <a:solidFill>
              <a:schemeClr val="accent6">
                <a:lumMod val="75000"/>
              </a:schemeClr>
            </a:solidFill>
          </a:ln>
          <a:effectLst>
            <a:outerShdw blurRad="63500" dist="107763" dir="2700000" algn="ctr" rotWithShape="0">
              <a:schemeClr val="bg2">
                <a:alpha val="74998"/>
              </a:schemeClr>
            </a:outerShdw>
          </a:effectLst>
          <a:extLs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r>
              <a:rPr lang="en-US" sz="2400" b="0" dirty="0" err="1">
                <a:solidFill>
                  <a:schemeClr val="bg1"/>
                </a:solidFill>
                <a:latin typeface="Times New Roman" charset="0"/>
              </a:rPr>
              <a:t>Intercluster</a:t>
            </a:r>
            <a:r>
              <a:rPr lang="en-US" sz="2400" b="0" dirty="0">
                <a:solidFill>
                  <a:schemeClr val="bg1"/>
                </a:solidFill>
                <a:latin typeface="Times New Roman" charset="0"/>
              </a:rPr>
              <a:t> distances</a:t>
            </a:r>
          </a:p>
          <a:p>
            <a:pPr algn="ctr"/>
            <a:r>
              <a:rPr lang="en-US" sz="2400" b="0" dirty="0">
                <a:solidFill>
                  <a:schemeClr val="bg1"/>
                </a:solidFill>
                <a:latin typeface="Times New Roman" charset="0"/>
              </a:rPr>
              <a:t>are maximized</a:t>
            </a:r>
          </a:p>
        </p:txBody>
      </p:sp>
    </p:spTree>
    <p:extLst>
      <p:ext uri="{BB962C8B-B14F-4D97-AF65-F5344CB8AC3E}">
        <p14:creationId xmlns:p14="http://schemas.microsoft.com/office/powerpoint/2010/main" val="3273047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SIMILARITY MEASURES FOR CLUSTERING</a:t>
            </a:r>
          </a:p>
        </p:txBody>
      </p:sp>
      <p:sp>
        <p:nvSpPr>
          <p:cNvPr id="3" name="Content Placeholder 2"/>
          <p:cNvSpPr>
            <a:spLocks noGrp="1"/>
          </p:cNvSpPr>
          <p:nvPr>
            <p:ph idx="1"/>
          </p:nvPr>
        </p:nvSpPr>
        <p:spPr>
          <a:xfrm>
            <a:off x="457200" y="1600200"/>
            <a:ext cx="8229600" cy="4343399"/>
          </a:xfrm>
        </p:spPr>
        <p:txBody>
          <a:bodyPr>
            <a:normAutofit/>
          </a:bodyPr>
          <a:lstStyle/>
          <a:p>
            <a:pPr>
              <a:lnSpc>
                <a:spcPct val="90000"/>
              </a:lnSpc>
            </a:pPr>
            <a:r>
              <a:rPr lang="en-US" dirty="0"/>
              <a:t>Similarity Measures:</a:t>
            </a:r>
          </a:p>
          <a:p>
            <a:pPr lvl="1">
              <a:lnSpc>
                <a:spcPct val="90000"/>
              </a:lnSpc>
            </a:pPr>
            <a:r>
              <a:rPr lang="en-US" dirty="0"/>
              <a:t>Euclidean Distance if attributes are continuous.</a:t>
            </a:r>
          </a:p>
          <a:p>
            <a:pPr lvl="1">
              <a:lnSpc>
                <a:spcPct val="90000"/>
              </a:lnSpc>
            </a:pPr>
            <a:endParaRPr lang="en-US" dirty="0"/>
          </a:p>
          <a:p>
            <a:pPr lvl="1">
              <a:lnSpc>
                <a:spcPct val="90000"/>
              </a:lnSpc>
            </a:pPr>
            <a:endParaRPr lang="en-US" dirty="0"/>
          </a:p>
          <a:p>
            <a:pPr lvl="1">
              <a:lnSpc>
                <a:spcPct val="90000"/>
              </a:lnSpc>
            </a:pPr>
            <a:endParaRPr lang="en-US" dirty="0"/>
          </a:p>
          <a:p>
            <a:pPr lvl="1">
              <a:lnSpc>
                <a:spcPct val="90000"/>
              </a:lnSpc>
            </a:pPr>
            <a:r>
              <a:rPr lang="en-US" dirty="0"/>
              <a:t>Cosine similarity in some text mining applications.</a:t>
            </a:r>
          </a:p>
          <a:p>
            <a:pPr lvl="1">
              <a:lnSpc>
                <a:spcPct val="90000"/>
              </a:lnSpc>
            </a:pPr>
            <a:endParaRPr lang="en-US" dirty="0"/>
          </a:p>
          <a:p>
            <a:pPr lvl="1">
              <a:lnSpc>
                <a:spcPct val="90000"/>
              </a:lnSpc>
            </a:pPr>
            <a:endParaRPr lang="en-US" dirty="0"/>
          </a:p>
          <a:p>
            <a:pPr lvl="1">
              <a:lnSpc>
                <a:spcPct val="90000"/>
              </a:lnSpc>
            </a:pPr>
            <a:endParaRPr lang="en-US" dirty="0"/>
          </a:p>
          <a:p>
            <a:pPr lvl="1">
              <a:lnSpc>
                <a:spcPct val="90000"/>
              </a:lnSpc>
            </a:pPr>
            <a:r>
              <a:rPr lang="en-US" dirty="0"/>
              <a:t>Other Problem-specific Measures.</a:t>
            </a:r>
          </a:p>
        </p:txBody>
      </p:sp>
      <p:pic>
        <p:nvPicPr>
          <p:cNvPr id="4" name="Picture 3">
            <a:extLst>
              <a:ext uri="{FF2B5EF4-FFF2-40B4-BE49-F238E27FC236}">
                <a16:creationId xmlns:a16="http://schemas.microsoft.com/office/drawing/2014/main" id="{942AD0FF-F12F-5948-8E45-73AEF62841AA}"/>
              </a:ext>
            </a:extLst>
          </p:cNvPr>
          <p:cNvPicPr>
            <a:picLocks noChangeAspect="1"/>
          </p:cNvPicPr>
          <p:nvPr/>
        </p:nvPicPr>
        <p:blipFill>
          <a:blip r:embed="rId3">
            <a:lum bright="-70000"/>
          </a:blip>
          <a:stretch>
            <a:fillRect/>
          </a:stretch>
        </p:blipFill>
        <p:spPr>
          <a:xfrm>
            <a:off x="2971800" y="2506377"/>
            <a:ext cx="2755900" cy="914400"/>
          </a:xfrm>
          <a:prstGeom prst="rect">
            <a:avLst/>
          </a:prstGeom>
        </p:spPr>
      </p:pic>
      <p:pic>
        <p:nvPicPr>
          <p:cNvPr id="7" name="Picture 6">
            <a:extLst>
              <a:ext uri="{FF2B5EF4-FFF2-40B4-BE49-F238E27FC236}">
                <a16:creationId xmlns:a16="http://schemas.microsoft.com/office/drawing/2014/main" id="{5CA2B930-86FF-7849-8FE6-B85FED6F4448}"/>
              </a:ext>
            </a:extLst>
          </p:cNvPr>
          <p:cNvPicPr>
            <a:picLocks noChangeAspect="1"/>
          </p:cNvPicPr>
          <p:nvPr/>
        </p:nvPicPr>
        <p:blipFill>
          <a:blip r:embed="rId4">
            <a:alphaModFix/>
            <a:lum bright="-64000"/>
          </a:blip>
          <a:stretch>
            <a:fillRect/>
          </a:stretch>
        </p:blipFill>
        <p:spPr>
          <a:xfrm>
            <a:off x="2057400" y="4267200"/>
            <a:ext cx="4889500" cy="673100"/>
          </a:xfrm>
          <a:prstGeom prst="rect">
            <a:avLst/>
          </a:prstGeom>
        </p:spPr>
      </p:pic>
    </p:spTree>
    <p:extLst>
      <p:ext uri="{BB962C8B-B14F-4D97-AF65-F5344CB8AC3E}">
        <p14:creationId xmlns:p14="http://schemas.microsoft.com/office/powerpoint/2010/main" val="2716213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APPLICATION 1</a:t>
            </a:r>
          </a:p>
        </p:txBody>
      </p:sp>
      <p:sp>
        <p:nvSpPr>
          <p:cNvPr id="3" name="Content Placeholder 2"/>
          <p:cNvSpPr>
            <a:spLocks noGrp="1"/>
          </p:cNvSpPr>
          <p:nvPr>
            <p:ph idx="1"/>
          </p:nvPr>
        </p:nvSpPr>
        <p:spPr>
          <a:xfrm>
            <a:off x="457200" y="1600200"/>
            <a:ext cx="8229600" cy="5257800"/>
          </a:xfrm>
        </p:spPr>
        <p:txBody>
          <a:bodyPr>
            <a:normAutofit/>
          </a:bodyPr>
          <a:lstStyle/>
          <a:p>
            <a:r>
              <a:rPr lang="en-US" dirty="0"/>
              <a:t>Market / Customer segmentation: </a:t>
            </a:r>
          </a:p>
          <a:p>
            <a:pPr lvl="1"/>
            <a:r>
              <a:rPr lang="en-US" dirty="0"/>
              <a:t>Goal: to find the “subgroups” among a large customer base. </a:t>
            </a:r>
          </a:p>
          <a:p>
            <a:pPr lvl="1"/>
            <a:r>
              <a:rPr lang="en-US" dirty="0"/>
              <a:t>Approach: </a:t>
            </a:r>
          </a:p>
          <a:p>
            <a:pPr lvl="2"/>
            <a:r>
              <a:rPr lang="en-US" dirty="0"/>
              <a:t>collect some “attributes” about the customers, like their age, income, favorite brands, etc.</a:t>
            </a:r>
          </a:p>
          <a:p>
            <a:pPr lvl="2"/>
            <a:r>
              <a:rPr lang="en-US" dirty="0"/>
              <a:t>Calculate the “similarity” between the customers</a:t>
            </a:r>
          </a:p>
          <a:p>
            <a:pPr lvl="2"/>
            <a:r>
              <a:rPr lang="en-US" dirty="0"/>
              <a:t>“cluster” similar customers together</a:t>
            </a:r>
          </a:p>
        </p:txBody>
      </p:sp>
    </p:spTree>
    <p:extLst>
      <p:ext uri="{BB962C8B-B14F-4D97-AF65-F5344CB8AC3E}">
        <p14:creationId xmlns:p14="http://schemas.microsoft.com/office/powerpoint/2010/main" val="56003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CLUSTER MEAN?</a:t>
            </a:r>
          </a:p>
        </p:txBody>
      </p:sp>
      <p:sp>
        <p:nvSpPr>
          <p:cNvPr id="3" name="Content Placeholder 2"/>
          <p:cNvSpPr>
            <a:spLocks noGrp="1"/>
          </p:cNvSpPr>
          <p:nvPr>
            <p:ph idx="1"/>
          </p:nvPr>
        </p:nvSpPr>
        <p:spPr/>
        <p:txBody>
          <a:bodyPr>
            <a:normAutofit/>
          </a:bodyPr>
          <a:lstStyle/>
          <a:p>
            <a:pPr>
              <a:lnSpc>
                <a:spcPct val="110000"/>
              </a:lnSpc>
            </a:pPr>
            <a:r>
              <a:rPr lang="en-US" dirty="0"/>
              <a:t>Although clustering algorithm can group/cluster similar customers together, it </a:t>
            </a:r>
            <a:r>
              <a:rPr lang="en-US" u="sng" dirty="0"/>
              <a:t>does not tell us what each cluster means. </a:t>
            </a:r>
          </a:p>
          <a:p>
            <a:pPr>
              <a:lnSpc>
                <a:spcPct val="110000"/>
              </a:lnSpc>
            </a:pPr>
            <a:endParaRPr lang="en-US" u="sng" dirty="0"/>
          </a:p>
          <a:p>
            <a:pPr>
              <a:lnSpc>
                <a:spcPct val="110000"/>
              </a:lnSpc>
            </a:pPr>
            <a:r>
              <a:rPr lang="en-US" dirty="0"/>
              <a:t>Data analysts need to understand and interpret the meaning of clusters, e.g. one cluster may be interpreted as “tree huggers”, or “ money savers”, “luxury fans”, etc.</a:t>
            </a:r>
          </a:p>
        </p:txBody>
      </p:sp>
    </p:spTree>
    <p:extLst>
      <p:ext uri="{BB962C8B-B14F-4D97-AF65-F5344CB8AC3E}">
        <p14:creationId xmlns:p14="http://schemas.microsoft.com/office/powerpoint/2010/main" val="4139189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3096" y="1447800"/>
            <a:ext cx="7617807" cy="4115110"/>
          </a:xfrm>
          <a:prstGeom prst="rect">
            <a:avLst/>
          </a:prstGeom>
        </p:spPr>
      </p:pic>
      <p:sp>
        <p:nvSpPr>
          <p:cNvPr id="4" name="Title 1"/>
          <p:cNvSpPr txBox="1">
            <a:spLocks/>
          </p:cNvSpPr>
          <p:nvPr/>
        </p:nvSpPr>
        <p:spPr>
          <a:xfrm>
            <a:off x="457200" y="274638"/>
            <a:ext cx="8229600" cy="8683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chemeClr val="bg1">
                    <a:lumMod val="75000"/>
                    <a:lumOff val="25000"/>
                  </a:schemeClr>
                </a:solidFill>
                <a:latin typeface="Avenir Next" panose="020B0503020202020204" pitchFamily="34" charset="0"/>
              </a:rPr>
              <a:t>WHAT DOES A CLUSTER MEAN?</a:t>
            </a:r>
          </a:p>
        </p:txBody>
      </p:sp>
    </p:spTree>
    <p:extLst>
      <p:ext uri="{BB962C8B-B14F-4D97-AF65-F5344CB8AC3E}">
        <p14:creationId xmlns:p14="http://schemas.microsoft.com/office/powerpoint/2010/main" val="183644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 y="24245"/>
            <a:ext cx="5943600" cy="4728610"/>
          </a:xfrm>
          <a:prstGeom prst="rect">
            <a:avLst/>
          </a:prstGeom>
        </p:spPr>
      </p:pic>
      <p:pic>
        <p:nvPicPr>
          <p:cNvPr id="6" name="Picture 5"/>
          <p:cNvPicPr>
            <a:picLocks noChangeAspect="1"/>
          </p:cNvPicPr>
          <p:nvPr/>
        </p:nvPicPr>
        <p:blipFill>
          <a:blip r:embed="rId3"/>
          <a:stretch>
            <a:fillRect/>
          </a:stretch>
        </p:blipFill>
        <p:spPr>
          <a:xfrm>
            <a:off x="1485900" y="5029200"/>
            <a:ext cx="5715000" cy="1774236"/>
          </a:xfrm>
          <a:prstGeom prst="rect">
            <a:avLst/>
          </a:prstGeom>
        </p:spPr>
      </p:pic>
    </p:spTree>
    <p:extLst>
      <p:ext uri="{BB962C8B-B14F-4D97-AF65-F5344CB8AC3E}">
        <p14:creationId xmlns:p14="http://schemas.microsoft.com/office/powerpoint/2010/main" val="2176367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1693" y="533400"/>
            <a:ext cx="6760613" cy="5410200"/>
          </a:xfrm>
          <a:prstGeom prst="rect">
            <a:avLst/>
          </a:prstGeom>
        </p:spPr>
      </p:pic>
    </p:spTree>
    <p:extLst>
      <p:ext uri="{BB962C8B-B14F-4D97-AF65-F5344CB8AC3E}">
        <p14:creationId xmlns:p14="http://schemas.microsoft.com/office/powerpoint/2010/main" val="1388531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1-11-16 at 1.26.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4800"/>
            <a:ext cx="4955043" cy="5867400"/>
          </a:xfrm>
          <a:prstGeom prst="rect">
            <a:avLst/>
          </a:prstGeom>
        </p:spPr>
      </p:pic>
    </p:spTree>
    <p:extLst>
      <p:ext uri="{BB962C8B-B14F-4D97-AF65-F5344CB8AC3E}">
        <p14:creationId xmlns:p14="http://schemas.microsoft.com/office/powerpoint/2010/main" val="4224694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1-11-16 at 1.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457200"/>
            <a:ext cx="4783046" cy="5791200"/>
          </a:xfrm>
          <a:prstGeom prst="rect">
            <a:avLst/>
          </a:prstGeom>
        </p:spPr>
      </p:pic>
    </p:spTree>
    <p:extLst>
      <p:ext uri="{BB962C8B-B14F-4D97-AF65-F5344CB8AC3E}">
        <p14:creationId xmlns:p14="http://schemas.microsoft.com/office/powerpoint/2010/main" val="3769874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1-11-16 at 1.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04800"/>
            <a:ext cx="4998028" cy="5943600"/>
          </a:xfrm>
          <a:prstGeom prst="rect">
            <a:avLst/>
          </a:prstGeom>
        </p:spPr>
      </p:pic>
    </p:spTree>
    <p:extLst>
      <p:ext uri="{BB962C8B-B14F-4D97-AF65-F5344CB8AC3E}">
        <p14:creationId xmlns:p14="http://schemas.microsoft.com/office/powerpoint/2010/main" val="886477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r>
              <a:rPr lang="en-US" dirty="0"/>
              <a:t>DISCUSSION QUESTION</a:t>
            </a:r>
          </a:p>
        </p:txBody>
      </p:sp>
      <p:sp>
        <p:nvSpPr>
          <p:cNvPr id="750595" name="Rectangle 3"/>
          <p:cNvSpPr>
            <a:spLocks noGrp="1" noChangeArrowheads="1"/>
          </p:cNvSpPr>
          <p:nvPr>
            <p:ph type="body" idx="1"/>
          </p:nvPr>
        </p:nvSpPr>
        <p:spPr/>
        <p:txBody>
          <a:bodyPr>
            <a:normAutofit/>
          </a:bodyPr>
          <a:lstStyle/>
          <a:p>
            <a:pPr marL="342900" indent="-342900">
              <a:lnSpc>
                <a:spcPct val="124000"/>
              </a:lnSpc>
            </a:pPr>
            <a:r>
              <a:rPr lang="en-US" dirty="0"/>
              <a:t>If you were managing a fund-raising campaign: </a:t>
            </a:r>
            <a:r>
              <a:rPr lang="en-US" i="1" dirty="0">
                <a:solidFill>
                  <a:schemeClr val="accent6">
                    <a:lumMod val="75000"/>
                  </a:schemeClr>
                </a:solidFill>
              </a:rPr>
              <a:t>Would you send the same messaging to each group?</a:t>
            </a:r>
          </a:p>
          <a:p>
            <a:pPr marL="342900" indent="-342900">
              <a:lnSpc>
                <a:spcPct val="124000"/>
              </a:lnSpc>
            </a:pPr>
            <a:r>
              <a:rPr lang="en-US" dirty="0"/>
              <a:t>Why or why not?</a:t>
            </a:r>
          </a:p>
          <a:p>
            <a:pPr marL="342900" indent="-342900">
              <a:lnSpc>
                <a:spcPct val="124000"/>
              </a:lnSpc>
            </a:pPr>
            <a:r>
              <a:rPr lang="en-US" dirty="0"/>
              <a:t>If different, how ?</a:t>
            </a:r>
          </a:p>
        </p:txBody>
      </p:sp>
    </p:spTree>
    <p:extLst>
      <p:ext uri="{BB962C8B-B14F-4D97-AF65-F5344CB8AC3E}">
        <p14:creationId xmlns:p14="http://schemas.microsoft.com/office/powerpoint/2010/main" val="2084316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r>
              <a:rPr lang="en-US" dirty="0"/>
              <a:t>CLUSTERING: APPLICATION 2</a:t>
            </a:r>
          </a:p>
        </p:txBody>
      </p:sp>
      <p:sp>
        <p:nvSpPr>
          <p:cNvPr id="750595" name="Rectangle 3"/>
          <p:cNvSpPr>
            <a:spLocks noGrp="1" noChangeArrowheads="1"/>
          </p:cNvSpPr>
          <p:nvPr>
            <p:ph type="body" idx="1"/>
          </p:nvPr>
        </p:nvSpPr>
        <p:spPr/>
        <p:txBody>
          <a:bodyPr>
            <a:normAutofit/>
          </a:bodyPr>
          <a:lstStyle/>
          <a:p>
            <a:pPr marL="342900" indent="-342900">
              <a:lnSpc>
                <a:spcPct val="124000"/>
              </a:lnSpc>
            </a:pPr>
            <a:r>
              <a:rPr lang="en-US" dirty="0"/>
              <a:t>Document Clustering:</a:t>
            </a:r>
          </a:p>
          <a:p>
            <a:pPr marL="742950" lvl="1" indent="-285750">
              <a:lnSpc>
                <a:spcPct val="124000"/>
              </a:lnSpc>
            </a:pPr>
            <a:r>
              <a:rPr lang="en-US" dirty="0"/>
              <a:t>Goal: To find groups of documents that are similar to each other based on the important terms appearing in them.</a:t>
            </a:r>
          </a:p>
          <a:p>
            <a:pPr marL="742950" lvl="1" indent="-285750">
              <a:lnSpc>
                <a:spcPct val="124000"/>
              </a:lnSpc>
            </a:pPr>
            <a:r>
              <a:rPr lang="en-US" dirty="0"/>
              <a:t>Approach: To identify frequently occurring terms in each document. Form a similarity measure based on the frequencies of different terms. Use it to cluster.</a:t>
            </a:r>
          </a:p>
          <a:p>
            <a:pPr marL="742950" lvl="1" indent="-285750">
              <a:lnSpc>
                <a:spcPct val="124000"/>
              </a:lnSpc>
            </a:pPr>
            <a:r>
              <a:rPr lang="en-US" dirty="0"/>
              <a:t>Gain: Search engines can organize search results by document clusters.</a:t>
            </a:r>
            <a:endParaRPr lang="en-US" sz="3200" dirty="0"/>
          </a:p>
        </p:txBody>
      </p:sp>
    </p:spTree>
    <p:extLst>
      <p:ext uri="{BB962C8B-B14F-4D97-AF65-F5344CB8AC3E}">
        <p14:creationId xmlns:p14="http://schemas.microsoft.com/office/powerpoint/2010/main" val="1839796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SEARCH ENGINE BASED ON DOCUMENT CLUSTERING</a:t>
            </a:r>
          </a:p>
        </p:txBody>
      </p:sp>
      <p:sp>
        <p:nvSpPr>
          <p:cNvPr id="3" name="Content Placeholder 2"/>
          <p:cNvSpPr>
            <a:spLocks noGrp="1"/>
          </p:cNvSpPr>
          <p:nvPr>
            <p:ph idx="1"/>
          </p:nvPr>
        </p:nvSpPr>
        <p:spPr/>
        <p:txBody>
          <a:bodyPr/>
          <a:lstStyle/>
          <a:p>
            <a:r>
              <a:rPr lang="en-US" dirty="0">
                <a:hlinkClick r:id="rId2"/>
              </a:rPr>
              <a:t>http://search.carrot2.org/</a:t>
            </a:r>
            <a:endParaRPr lang="en-US" dirty="0"/>
          </a:p>
          <a:p>
            <a:endParaRPr lang="en-US" dirty="0"/>
          </a:p>
          <a:p>
            <a:r>
              <a:rPr lang="en-US" dirty="0"/>
              <a:t>Search “Amazon” and see the returned results organized into clusters with labels</a:t>
            </a:r>
          </a:p>
          <a:p>
            <a:endParaRPr lang="en-US" dirty="0"/>
          </a:p>
          <a:p>
            <a:r>
              <a:rPr lang="en-US" dirty="0"/>
              <a:t>The pioneer clustering-based search engine “</a:t>
            </a:r>
            <a:r>
              <a:rPr lang="en-US" dirty="0" err="1"/>
              <a:t>clusty</a:t>
            </a:r>
            <a:r>
              <a:rPr lang="en-US" dirty="0"/>
              <a:t>” was sold to Yippy, Inc.</a:t>
            </a:r>
          </a:p>
        </p:txBody>
      </p:sp>
    </p:spTree>
    <p:extLst>
      <p:ext uri="{BB962C8B-B14F-4D97-AF65-F5344CB8AC3E}">
        <p14:creationId xmlns:p14="http://schemas.microsoft.com/office/powerpoint/2010/main" val="1545759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CARROT2 SEARCH ENGINE BASED ON DOCUMENT CLUSTERING</a:t>
            </a:r>
          </a:p>
        </p:txBody>
      </p:sp>
      <p:pic>
        <p:nvPicPr>
          <p:cNvPr id="4" name="Picture 3">
            <a:extLst>
              <a:ext uri="{FF2B5EF4-FFF2-40B4-BE49-F238E27FC236}">
                <a16:creationId xmlns:a16="http://schemas.microsoft.com/office/drawing/2014/main" id="{E1433C7C-8EEC-F94A-A25F-A5C90310B8C6}"/>
              </a:ext>
            </a:extLst>
          </p:cNvPr>
          <p:cNvPicPr>
            <a:picLocks noChangeAspect="1"/>
          </p:cNvPicPr>
          <p:nvPr/>
        </p:nvPicPr>
        <p:blipFill>
          <a:blip r:embed="rId2"/>
          <a:stretch>
            <a:fillRect/>
          </a:stretch>
        </p:blipFill>
        <p:spPr>
          <a:xfrm>
            <a:off x="723900" y="1600200"/>
            <a:ext cx="7696200" cy="4335757"/>
          </a:xfrm>
          <a:prstGeom prst="rect">
            <a:avLst/>
          </a:prstGeom>
        </p:spPr>
      </p:pic>
    </p:spTree>
    <p:extLst>
      <p:ext uri="{BB962C8B-B14F-4D97-AF65-F5344CB8AC3E}">
        <p14:creationId xmlns:p14="http://schemas.microsoft.com/office/powerpoint/2010/main" val="3811696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VS. CLUSTERING</a:t>
            </a:r>
          </a:p>
        </p:txBody>
      </p:sp>
      <p:sp>
        <p:nvSpPr>
          <p:cNvPr id="3" name="Content Placeholder 2"/>
          <p:cNvSpPr>
            <a:spLocks noGrp="1"/>
          </p:cNvSpPr>
          <p:nvPr>
            <p:ph idx="1"/>
          </p:nvPr>
        </p:nvSpPr>
        <p:spPr/>
        <p:txBody>
          <a:bodyPr/>
          <a:lstStyle/>
          <a:p>
            <a:r>
              <a:rPr lang="en-US" dirty="0"/>
              <a:t>Classification: supervised learning</a:t>
            </a:r>
          </a:p>
          <a:p>
            <a:r>
              <a:rPr lang="en-US" dirty="0"/>
              <a:t>Clustering: unsupervised learning</a:t>
            </a:r>
          </a:p>
          <a:p>
            <a:pPr lvl="1"/>
            <a:r>
              <a:rPr lang="en-US" dirty="0"/>
              <a:t>No training data.</a:t>
            </a:r>
          </a:p>
          <a:p>
            <a:pPr lvl="1"/>
            <a:r>
              <a:rPr lang="en-US" dirty="0"/>
              <a:t>No pre-defined target variable.</a:t>
            </a:r>
          </a:p>
          <a:p>
            <a:pPr lvl="1"/>
            <a:r>
              <a:rPr lang="en-US" dirty="0"/>
              <a:t>more suitable for exploratory analysis  for data sets that we don’t know much about</a:t>
            </a:r>
          </a:p>
          <a:p>
            <a:endParaRPr lang="en-US" dirty="0"/>
          </a:p>
        </p:txBody>
      </p:sp>
    </p:spTree>
    <p:extLst>
      <p:ext uri="{BB962C8B-B14F-4D97-AF65-F5344CB8AC3E}">
        <p14:creationId xmlns:p14="http://schemas.microsoft.com/office/powerpoint/2010/main" val="752756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A CLUSTERING AND CLASSIFICATION BE USED TOGETHER ?</a:t>
            </a:r>
          </a:p>
        </p:txBody>
      </p:sp>
      <p:sp>
        <p:nvSpPr>
          <p:cNvPr id="3" name="Content Placeholder 2"/>
          <p:cNvSpPr>
            <a:spLocks noGrp="1"/>
          </p:cNvSpPr>
          <p:nvPr>
            <p:ph idx="1"/>
          </p:nvPr>
        </p:nvSpPr>
        <p:spPr>
          <a:xfrm>
            <a:off x="457200" y="1600200"/>
            <a:ext cx="8458200" cy="4525963"/>
          </a:xfrm>
        </p:spPr>
        <p:txBody>
          <a:bodyPr>
            <a:normAutofit/>
          </a:bodyPr>
          <a:lstStyle/>
          <a:p>
            <a:r>
              <a:rPr lang="en-US" dirty="0"/>
              <a:t>Yes, sometimes serve as the first step, to define the categories</a:t>
            </a:r>
          </a:p>
          <a:p>
            <a:pPr lvl="1"/>
            <a:r>
              <a:rPr lang="en-US" dirty="0"/>
              <a:t>E.g. after a customer base is clustered into three clusters, we can examine these clusters and “label” them as “tree huggers”, “savers”, and “luxury fans” categories</a:t>
            </a:r>
          </a:p>
          <a:p>
            <a:pPr lvl="1"/>
            <a:r>
              <a:rPr lang="en-US" dirty="0"/>
              <a:t>Given a new customer, we can predict which cluster this customer belongs to, based on his/her similarity with the members in each cluster.</a:t>
            </a:r>
          </a:p>
          <a:p>
            <a:endParaRPr lang="en-US" dirty="0"/>
          </a:p>
        </p:txBody>
      </p:sp>
    </p:spTree>
    <p:extLst>
      <p:ext uri="{BB962C8B-B14F-4D97-AF65-F5344CB8AC3E}">
        <p14:creationId xmlns:p14="http://schemas.microsoft.com/office/powerpoint/2010/main" val="8432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title"/>
          </p:nvPr>
        </p:nvSpPr>
        <p:spPr>
          <a:xfrm>
            <a:off x="203200" y="228600"/>
            <a:ext cx="8280400" cy="533400"/>
          </a:xfrm>
        </p:spPr>
        <p:txBody>
          <a:bodyPr>
            <a:normAutofit fontScale="90000"/>
          </a:bodyPr>
          <a:lstStyle/>
          <a:p>
            <a:r>
              <a:rPr lang="en-US" altLang="en-US" dirty="0"/>
              <a:t>WHAT IS DATA MINING?</a:t>
            </a:r>
          </a:p>
        </p:txBody>
      </p:sp>
      <p:sp>
        <p:nvSpPr>
          <p:cNvPr id="649220" name="Rectangle 4"/>
          <p:cNvSpPr>
            <a:spLocks noGrp="1" noChangeArrowheads="1"/>
          </p:cNvSpPr>
          <p:nvPr>
            <p:ph type="body" idx="1"/>
          </p:nvPr>
        </p:nvSpPr>
        <p:spPr>
          <a:xfrm>
            <a:off x="146050" y="1066800"/>
            <a:ext cx="8769350" cy="3124200"/>
          </a:xfrm>
        </p:spPr>
        <p:txBody>
          <a:bodyPr>
            <a:normAutofit fontScale="85000" lnSpcReduction="10000"/>
          </a:bodyPr>
          <a:lstStyle/>
          <a:p>
            <a:pPr>
              <a:lnSpc>
                <a:spcPct val="95000"/>
              </a:lnSpc>
            </a:pPr>
            <a:r>
              <a:rPr lang="en-US" altLang="en-US" sz="2800" dirty="0"/>
              <a:t>Data mining is the process of discovering patterns in large data sets involving methods at the intersection of machine learning, statistics, and database systems. (Wikipedia)</a:t>
            </a:r>
          </a:p>
          <a:p>
            <a:pPr>
              <a:lnSpc>
                <a:spcPct val="95000"/>
              </a:lnSpc>
            </a:pPr>
            <a:endParaRPr lang="en-US" altLang="en-US" sz="2800" dirty="0"/>
          </a:p>
          <a:p>
            <a:pPr>
              <a:lnSpc>
                <a:spcPct val="95000"/>
              </a:lnSpc>
            </a:pPr>
            <a:r>
              <a:rPr lang="en-US" altLang="en-US" sz="2800" dirty="0"/>
              <a:t>Data mining is an interdisciplinary subfield of computer science and statistics with an overall goal to extract information (with intelligent methods) from a data set and transform the information into a comprehensible structure for further use (Wikipedia)</a:t>
            </a:r>
          </a:p>
          <a:p>
            <a:pPr>
              <a:lnSpc>
                <a:spcPct val="95000"/>
              </a:lnSpc>
            </a:pPr>
            <a:endParaRPr lang="en-US" altLang="en-US" sz="2800" dirty="0"/>
          </a:p>
          <a:p>
            <a:pPr marL="457200" lvl="1" indent="0">
              <a:lnSpc>
                <a:spcPct val="95000"/>
              </a:lnSpc>
              <a:buNone/>
            </a:pPr>
            <a:endParaRPr lang="en-US" altLang="en-US" b="1" dirty="0"/>
          </a:p>
        </p:txBody>
      </p:sp>
      <p:pic>
        <p:nvPicPr>
          <p:cNvPr id="5" name="Picture 2" descr="Gregory Piatetsky-Shapi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684529"/>
            <a:ext cx="1066800" cy="121023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E9955627-C6BF-7042-B487-620EB5FA2951}"/>
              </a:ext>
            </a:extLst>
          </p:cNvPr>
          <p:cNvSpPr txBox="1">
            <a:spLocks noChangeArrowheads="1"/>
          </p:cNvSpPr>
          <p:nvPr/>
        </p:nvSpPr>
        <p:spPr>
          <a:xfrm>
            <a:off x="146050" y="4572000"/>
            <a:ext cx="6407150" cy="1435294"/>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buFont typeface="Arial" panose="020B0604020202020204" pitchFamily="34" charset="0"/>
              <a:buNone/>
              <a:defRPr sz="3200" kern="1200">
                <a:solidFill>
                  <a:schemeClr val="bg1">
                    <a:lumMod val="75000"/>
                    <a:lumOff val="25000"/>
                  </a:schemeClr>
                </a:solidFill>
                <a:latin typeface="Avenir Next" panose="020B0503020202020204" pitchFamily="34" charset="0"/>
                <a:ea typeface="+mn-ea"/>
                <a:cs typeface="+mn-cs"/>
              </a:defRPr>
            </a:lvl1pPr>
            <a:lvl2pPr marL="457200" indent="0" algn="l" defTabSz="914400" rtl="0" eaLnBrk="1" latinLnBrk="0" hangingPunct="1">
              <a:spcBef>
                <a:spcPct val="20000"/>
              </a:spcBef>
              <a:buFont typeface="Arial" panose="020B0604020202020204" pitchFamily="34" charset="0"/>
              <a:buNone/>
              <a:defRPr sz="2800" kern="1200">
                <a:solidFill>
                  <a:schemeClr val="bg1">
                    <a:lumMod val="75000"/>
                    <a:lumOff val="25000"/>
                  </a:schemeClr>
                </a:solidFill>
                <a:latin typeface="Avenir Next" panose="020B0503020202020204" pitchFamily="34" charset="0"/>
                <a:ea typeface="+mn-ea"/>
                <a:cs typeface="+mn-cs"/>
              </a:defRPr>
            </a:lvl2pPr>
            <a:lvl3pPr marL="914400" indent="0" algn="l" defTabSz="914400" rtl="0" eaLnBrk="1" latinLnBrk="0" hangingPunct="1">
              <a:spcBef>
                <a:spcPct val="20000"/>
              </a:spcBef>
              <a:buFont typeface="Arial" panose="020B0604020202020204" pitchFamily="34" charset="0"/>
              <a:buNone/>
              <a:defRPr sz="2400" kern="1200">
                <a:solidFill>
                  <a:schemeClr val="bg1">
                    <a:lumMod val="75000"/>
                    <a:lumOff val="25000"/>
                  </a:schemeClr>
                </a:solidFill>
                <a:latin typeface="Avenir Next" panose="020B0503020202020204" pitchFamily="34" charset="0"/>
                <a:ea typeface="+mn-ea"/>
                <a:cs typeface="+mn-cs"/>
              </a:defRPr>
            </a:lvl3pPr>
            <a:lvl4pPr marL="1371600" indent="0" algn="l" defTabSz="914400" rtl="0" eaLnBrk="1" latinLnBrk="0" hangingPunct="1">
              <a:spcBef>
                <a:spcPct val="20000"/>
              </a:spcBef>
              <a:buFont typeface="Arial" panose="020B0604020202020204" pitchFamily="34" charset="0"/>
              <a:buNone/>
              <a:defRPr sz="2000" kern="1200">
                <a:solidFill>
                  <a:schemeClr val="bg1">
                    <a:lumMod val="75000"/>
                    <a:lumOff val="25000"/>
                  </a:schemeClr>
                </a:solidFill>
                <a:latin typeface="Avenir Next" panose="020B0503020202020204" pitchFamily="34" charset="0"/>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bg1">
                    <a:lumMod val="75000"/>
                    <a:lumOff val="25000"/>
                  </a:schemeClr>
                </a:solidFill>
                <a:latin typeface="Avenir Next" panose="020B0503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5000"/>
              </a:lnSpc>
            </a:pPr>
            <a:r>
              <a:rPr lang="en-US" altLang="en-US" sz="2800" dirty="0"/>
              <a:t>“Non-trivial extraction of implicit, previously unknown and potentially useful information from data” - </a:t>
            </a:r>
            <a:r>
              <a:rPr lang="en-US" sz="2800" dirty="0"/>
              <a:t>Gregory </a:t>
            </a:r>
            <a:r>
              <a:rPr lang="en-US" sz="2800" dirty="0" err="1"/>
              <a:t>Piatetsky</a:t>
            </a:r>
            <a:r>
              <a:rPr lang="en-US" sz="2800" dirty="0"/>
              <a:t>-Shapiro, founder of </a:t>
            </a:r>
            <a:r>
              <a:rPr lang="en-US" sz="2800" dirty="0" err="1"/>
              <a:t>kdnuggets.com</a:t>
            </a:r>
            <a:endParaRPr lang="en-US" sz="2800" dirty="0"/>
          </a:p>
          <a:p>
            <a:pPr>
              <a:lnSpc>
                <a:spcPct val="95000"/>
              </a:lnSpc>
            </a:pPr>
            <a:endParaRPr lang="en-US" altLang="en-US" sz="2800" dirty="0"/>
          </a:p>
          <a:p>
            <a:pPr lvl="1">
              <a:lnSpc>
                <a:spcPct val="95000"/>
              </a:lnSpc>
            </a:pPr>
            <a:endParaRPr lang="en-US" altLang="en-US" b="1" dirty="0"/>
          </a:p>
        </p:txBody>
      </p:sp>
    </p:spTree>
    <p:extLst>
      <p:ext uri="{BB962C8B-B14F-4D97-AF65-F5344CB8AC3E}">
        <p14:creationId xmlns:p14="http://schemas.microsoft.com/office/powerpoint/2010/main" val="1292473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MODEL A CLUSTERING TASK</a:t>
            </a:r>
          </a:p>
        </p:txBody>
      </p:sp>
      <p:sp>
        <p:nvSpPr>
          <p:cNvPr id="3" name="Content Placeholder 2"/>
          <p:cNvSpPr>
            <a:spLocks noGrp="1"/>
          </p:cNvSpPr>
          <p:nvPr>
            <p:ph idx="1"/>
          </p:nvPr>
        </p:nvSpPr>
        <p:spPr/>
        <p:txBody>
          <a:bodyPr/>
          <a:lstStyle/>
          <a:p>
            <a:r>
              <a:rPr lang="en-US" dirty="0"/>
              <a:t>Describe a useful application in which clustering techniques can be used for pattern discovery and prediction. </a:t>
            </a:r>
          </a:p>
        </p:txBody>
      </p:sp>
    </p:spTree>
    <p:extLst>
      <p:ext uri="{BB962C8B-B14F-4D97-AF65-F5344CB8AC3E}">
        <p14:creationId xmlns:p14="http://schemas.microsoft.com/office/powerpoint/2010/main" val="3347292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normAutofit/>
          </a:bodyPr>
          <a:lstStyle/>
          <a:p>
            <a:r>
              <a:rPr lang="en-US" altLang="en-US" dirty="0"/>
              <a:t>Association Rule Mining</a:t>
            </a:r>
          </a:p>
        </p:txBody>
      </p:sp>
      <p:sp>
        <p:nvSpPr>
          <p:cNvPr id="2" name="Text Placeholder 1">
            <a:extLst>
              <a:ext uri="{FF2B5EF4-FFF2-40B4-BE49-F238E27FC236}">
                <a16:creationId xmlns:a16="http://schemas.microsoft.com/office/drawing/2014/main" id="{832D95F0-2FF1-6649-A3DC-C223587420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05653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normAutofit/>
          </a:bodyPr>
          <a:lstStyle/>
          <a:p>
            <a:r>
              <a:rPr lang="en-US" altLang="en-US" dirty="0"/>
              <a:t>ASSOCIATION RULE MINING</a:t>
            </a:r>
          </a:p>
        </p:txBody>
      </p:sp>
      <p:sp>
        <p:nvSpPr>
          <p:cNvPr id="754691" name="Rectangle 3"/>
          <p:cNvSpPr>
            <a:spLocks noGrp="1" noChangeArrowheads="1"/>
          </p:cNvSpPr>
          <p:nvPr>
            <p:ph type="body" idx="1"/>
          </p:nvPr>
        </p:nvSpPr>
        <p:spPr>
          <a:xfrm>
            <a:off x="457200" y="1600200"/>
            <a:ext cx="8229600" cy="2209799"/>
          </a:xfrm>
        </p:spPr>
        <p:txBody>
          <a:bodyPr/>
          <a:lstStyle/>
          <a:p>
            <a:r>
              <a:rPr lang="en-US" altLang="en-US" dirty="0"/>
              <a:t>Given a set of transactions, find </a:t>
            </a:r>
          </a:p>
          <a:p>
            <a:pPr lvl="1"/>
            <a:r>
              <a:rPr lang="en-US" altLang="en-US" dirty="0"/>
              <a:t>items that co-occur frequently</a:t>
            </a:r>
          </a:p>
          <a:p>
            <a:pPr lvl="1"/>
            <a:r>
              <a:rPr lang="en-US" altLang="en-US" dirty="0"/>
              <a:t>rules like “if a customer bought </a:t>
            </a:r>
            <a:r>
              <a:rPr lang="en-US" altLang="en-US" i="1" dirty="0"/>
              <a:t>x</a:t>
            </a:r>
            <a:r>
              <a:rPr lang="en-US" altLang="en-US" dirty="0"/>
              <a:t>, he or she would buy </a:t>
            </a:r>
            <a:r>
              <a:rPr lang="en-US" altLang="en-US" i="1" dirty="0"/>
              <a:t>y</a:t>
            </a:r>
            <a:r>
              <a:rPr lang="en-US" altLang="en-US" dirty="0"/>
              <a:t> too”</a:t>
            </a:r>
          </a:p>
        </p:txBody>
      </p:sp>
      <p:graphicFrame>
        <p:nvGraphicFramePr>
          <p:cNvPr id="754692" name="Object 4"/>
          <p:cNvGraphicFramePr>
            <a:graphicFrameLocks noChangeAspect="1"/>
          </p:cNvGraphicFramePr>
          <p:nvPr>
            <p:extLst>
              <p:ext uri="{D42A27DB-BD31-4B8C-83A1-F6EECF244321}">
                <p14:modId xmlns:p14="http://schemas.microsoft.com/office/powerpoint/2010/main" val="1027755858"/>
              </p:ext>
            </p:extLst>
          </p:nvPr>
        </p:nvGraphicFramePr>
        <p:xfrm>
          <a:off x="381000" y="4343400"/>
          <a:ext cx="4181475" cy="2152650"/>
        </p:xfrm>
        <a:graphic>
          <a:graphicData uri="http://schemas.openxmlformats.org/presentationml/2006/ole">
            <mc:AlternateContent xmlns:mc="http://schemas.openxmlformats.org/markup-compatibility/2006">
              <mc:Choice xmlns:v="urn:schemas-microsoft-com:vml" Requires="v">
                <p:oleObj spid="_x0000_s4494" name="Document" r:id="rId3" imgW="3823200" imgH="1999080" progId="Word.Document.8">
                  <p:embed/>
                </p:oleObj>
              </mc:Choice>
              <mc:Fallback>
                <p:oleObj name="Document" r:id="rId3" imgW="3823200" imgH="19990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343400"/>
                        <a:ext cx="4181475" cy="2152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4693" name="Text Box 5"/>
          <p:cNvSpPr txBox="1">
            <a:spLocks noChangeArrowheads="1"/>
          </p:cNvSpPr>
          <p:nvPr/>
        </p:nvSpPr>
        <p:spPr bwMode="auto">
          <a:xfrm>
            <a:off x="4909625" y="5105400"/>
            <a:ext cx="3035575" cy="984885"/>
          </a:xfrm>
          <a:prstGeom prst="rect">
            <a:avLst/>
          </a:prstGeom>
          <a:solidFill>
            <a:srgbClr val="CCCCFF"/>
          </a:solidFill>
          <a:ln>
            <a:noFill/>
          </a:ln>
          <a:effectLst>
            <a:outerShdw dist="107763" dir="2700000" algn="ctr" rotWithShape="0">
              <a:schemeClr val="bg2"/>
            </a:outerShdw>
          </a:effectLst>
          <a:extLs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r>
              <a:rPr lang="en-US" altLang="en-US" sz="2000" b="0" dirty="0">
                <a:solidFill>
                  <a:schemeClr val="bg1"/>
                </a:solidFill>
                <a:latin typeface="Times New Roman" pitchFamily="18" charset="0"/>
              </a:rPr>
              <a:t>Strong rules</a:t>
            </a:r>
          </a:p>
          <a:p>
            <a:r>
              <a:rPr lang="en-US" altLang="en-US" sz="2000" b="0" dirty="0">
                <a:latin typeface="Times New Roman" pitchFamily="18" charset="0"/>
              </a:rPr>
              <a:t>    </a:t>
            </a:r>
            <a:r>
              <a:rPr lang="en-US" altLang="en-US" sz="1800" dirty="0">
                <a:solidFill>
                  <a:srgbClr val="CC0000"/>
                </a:solidFill>
                <a:latin typeface="Tahoma" pitchFamily="34" charset="0"/>
              </a:rPr>
              <a:t>{Milk} --&gt; {Coke}</a:t>
            </a:r>
          </a:p>
          <a:p>
            <a:r>
              <a:rPr lang="en-US" altLang="en-US" sz="1800" dirty="0">
                <a:solidFill>
                  <a:srgbClr val="CC0000"/>
                </a:solidFill>
                <a:latin typeface="Tahoma" pitchFamily="34" charset="0"/>
              </a:rPr>
              <a:t>    {Diaper, Milk} --&gt; {Beer}</a:t>
            </a:r>
            <a:endParaRPr lang="en-US" altLang="en-US" sz="2400" b="0" dirty="0">
              <a:latin typeface="Times New Roman" pitchFamily="18" charset="0"/>
            </a:endParaRPr>
          </a:p>
        </p:txBody>
      </p:sp>
    </p:spTree>
    <p:extLst>
      <p:ext uri="{BB962C8B-B14F-4D97-AF65-F5344CB8AC3E}">
        <p14:creationId xmlns:p14="http://schemas.microsoft.com/office/powerpoint/2010/main" val="2031064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4359AF53-98DF-43B1-907A-E8BF369A6DEB}" type="slidenum">
              <a:rPr lang="en-US"/>
              <a:pPr/>
              <a:t>43</a:t>
            </a:fld>
            <a:endParaRPr lang="en-US"/>
          </a:p>
        </p:txBody>
      </p:sp>
      <p:sp>
        <p:nvSpPr>
          <p:cNvPr id="21507" name="Rectangle 2"/>
          <p:cNvSpPr>
            <a:spLocks noGrp="1" noChangeArrowheads="1"/>
          </p:cNvSpPr>
          <p:nvPr>
            <p:ph type="title"/>
          </p:nvPr>
        </p:nvSpPr>
        <p:spPr/>
        <p:txBody>
          <a:bodyPr>
            <a:normAutofit/>
          </a:bodyPr>
          <a:lstStyle/>
          <a:p>
            <a:pPr eaLnBrk="1" hangingPunct="1"/>
            <a:r>
              <a:rPr lang="en-US" sz="4000" dirty="0"/>
              <a:t>FREQUENT ITEMSETS </a:t>
            </a:r>
          </a:p>
        </p:txBody>
      </p:sp>
      <p:sp>
        <p:nvSpPr>
          <p:cNvPr id="21508" name="Rectangle 3"/>
          <p:cNvSpPr>
            <a:spLocks noGrp="1" noChangeArrowheads="1"/>
          </p:cNvSpPr>
          <p:nvPr>
            <p:ph type="body" idx="1"/>
          </p:nvPr>
        </p:nvSpPr>
        <p:spPr>
          <a:xfrm>
            <a:off x="685800" y="1524000"/>
            <a:ext cx="4648200" cy="5029200"/>
          </a:xfrm>
        </p:spPr>
        <p:txBody>
          <a:bodyPr/>
          <a:lstStyle/>
          <a:p>
            <a:pPr eaLnBrk="1" hangingPunct="1">
              <a:lnSpc>
                <a:spcPct val="90000"/>
              </a:lnSpc>
            </a:pPr>
            <a:r>
              <a:rPr lang="en-US" sz="2800" dirty="0" err="1"/>
              <a:t>Itemset</a:t>
            </a:r>
            <a:endParaRPr lang="en-US" sz="2800" dirty="0"/>
          </a:p>
          <a:p>
            <a:pPr lvl="1" eaLnBrk="1" hangingPunct="1">
              <a:lnSpc>
                <a:spcPct val="90000"/>
              </a:lnSpc>
            </a:pPr>
            <a:r>
              <a:rPr lang="en-US" sz="2400" dirty="0"/>
              <a:t>a collection of one or more items</a:t>
            </a:r>
          </a:p>
          <a:p>
            <a:pPr lvl="1" eaLnBrk="1" hangingPunct="1">
              <a:lnSpc>
                <a:spcPct val="90000"/>
              </a:lnSpc>
            </a:pPr>
            <a:r>
              <a:rPr lang="en-US" sz="2400" dirty="0"/>
              <a:t>k-</a:t>
            </a:r>
            <a:r>
              <a:rPr lang="en-US" sz="2400" dirty="0" err="1"/>
              <a:t>itemset</a:t>
            </a:r>
            <a:r>
              <a:rPr lang="en-US" sz="2400" dirty="0"/>
              <a:t> contains k items</a:t>
            </a:r>
          </a:p>
          <a:p>
            <a:pPr eaLnBrk="1" hangingPunct="1">
              <a:lnSpc>
                <a:spcPct val="90000"/>
              </a:lnSpc>
            </a:pPr>
            <a:r>
              <a:rPr lang="en-US" sz="2800" dirty="0"/>
              <a:t>1-itemset: </a:t>
            </a:r>
          </a:p>
          <a:p>
            <a:pPr lvl="1" eaLnBrk="1" hangingPunct="1">
              <a:lnSpc>
                <a:spcPct val="90000"/>
              </a:lnSpc>
            </a:pPr>
            <a:r>
              <a:rPr lang="en-US" sz="2400" dirty="0"/>
              <a:t>{A}:3, {B}:3, {C}:2, {D}:4, {E}:3, {F}:2</a:t>
            </a:r>
          </a:p>
          <a:p>
            <a:pPr eaLnBrk="1" hangingPunct="1">
              <a:lnSpc>
                <a:spcPct val="90000"/>
              </a:lnSpc>
            </a:pPr>
            <a:r>
              <a:rPr lang="en-US" sz="2800" dirty="0"/>
              <a:t>2-itemset:</a:t>
            </a:r>
          </a:p>
          <a:p>
            <a:pPr lvl="1" eaLnBrk="1" hangingPunct="1">
              <a:lnSpc>
                <a:spcPct val="90000"/>
              </a:lnSpc>
            </a:pPr>
            <a:r>
              <a:rPr lang="en-US" sz="2400" dirty="0"/>
              <a:t>{A,B}:1; {A,D}:3</a:t>
            </a:r>
          </a:p>
          <a:p>
            <a:pPr eaLnBrk="1" hangingPunct="1">
              <a:lnSpc>
                <a:spcPct val="90000"/>
              </a:lnSpc>
            </a:pPr>
            <a:r>
              <a:rPr lang="en-US" sz="2800" dirty="0"/>
              <a:t>3-itemset:</a:t>
            </a:r>
          </a:p>
          <a:p>
            <a:pPr lvl="1" eaLnBrk="1" hangingPunct="1">
              <a:lnSpc>
                <a:spcPct val="90000"/>
              </a:lnSpc>
            </a:pPr>
            <a:r>
              <a:rPr lang="en-US" sz="2400" dirty="0"/>
              <a:t>{A,B,C}:0; {B,E,F}=2</a:t>
            </a:r>
          </a:p>
        </p:txBody>
      </p:sp>
      <p:graphicFrame>
        <p:nvGraphicFramePr>
          <p:cNvPr id="136206" name="Group 14"/>
          <p:cNvGraphicFramePr>
            <a:graphicFrameLocks noGrp="1"/>
          </p:cNvGraphicFramePr>
          <p:nvPr/>
        </p:nvGraphicFramePr>
        <p:xfrm>
          <a:off x="5334000" y="2057400"/>
          <a:ext cx="3352800" cy="2133601"/>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hlink"/>
                          </a:solidFill>
                          <a:effectLst/>
                          <a:latin typeface="Times New Roman" pitchFamily="18" charset="0"/>
                          <a:cs typeface="Times New Roman" pitchFamily="18" charset="0"/>
                        </a:rPr>
                        <a:t>Transaction-id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hlink"/>
                          </a:solidFill>
                          <a:effectLst/>
                          <a:latin typeface="Times New Roman" pitchFamily="18" charset="0"/>
                          <a:cs typeface="Times New Roman" pitchFamily="18" charset="0"/>
                        </a:rPr>
                        <a:t>Items bought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B,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C,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D,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6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B,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50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B, C, D,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343400"/>
            <a:ext cx="3057525" cy="22955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8410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6"/>
          <p:cNvSpPr>
            <a:spLocks noGrp="1"/>
          </p:cNvSpPr>
          <p:nvPr>
            <p:ph type="sldNum" sz="quarter" idx="12"/>
          </p:nvPr>
        </p:nvSpPr>
        <p:spPr>
          <a:noFill/>
        </p:spPr>
        <p:txBody>
          <a:bodyPr/>
          <a:lstStyle/>
          <a:p>
            <a:fld id="{D8F74786-40B8-459C-8F7F-8226ED8FBC0E}" type="slidenum">
              <a:rPr lang="en-US"/>
              <a:pPr/>
              <a:t>44</a:t>
            </a:fld>
            <a:endParaRPr lang="en-US"/>
          </a:p>
        </p:txBody>
      </p:sp>
      <p:sp>
        <p:nvSpPr>
          <p:cNvPr id="22531" name="Rectangle 2"/>
          <p:cNvSpPr>
            <a:spLocks noGrp="1" noChangeArrowheads="1"/>
          </p:cNvSpPr>
          <p:nvPr>
            <p:ph type="title"/>
          </p:nvPr>
        </p:nvSpPr>
        <p:spPr>
          <a:xfrm>
            <a:off x="381000" y="601638"/>
            <a:ext cx="7696200" cy="609600"/>
          </a:xfrm>
        </p:spPr>
        <p:txBody>
          <a:bodyPr>
            <a:noAutofit/>
          </a:bodyPr>
          <a:lstStyle/>
          <a:p>
            <a:pPr eaLnBrk="1" hangingPunct="1"/>
            <a:r>
              <a:rPr lang="en-US" sz="4000" dirty="0"/>
              <a:t>ASSOCIATION RULES</a:t>
            </a:r>
          </a:p>
        </p:txBody>
      </p:sp>
      <p:sp>
        <p:nvSpPr>
          <p:cNvPr id="22532" name="Rectangle 3"/>
          <p:cNvSpPr>
            <a:spLocks noGrp="1" noChangeArrowheads="1"/>
          </p:cNvSpPr>
          <p:nvPr>
            <p:ph type="body" sz="half" idx="1"/>
          </p:nvPr>
        </p:nvSpPr>
        <p:spPr>
          <a:xfrm>
            <a:off x="381000" y="1524000"/>
            <a:ext cx="7848600" cy="1981200"/>
          </a:xfrm>
        </p:spPr>
        <p:txBody>
          <a:bodyPr/>
          <a:lstStyle/>
          <a:p>
            <a:pPr eaLnBrk="1" hangingPunct="1"/>
            <a:r>
              <a:rPr lang="en-US" sz="2800" dirty="0"/>
              <a:t>Association Rule</a:t>
            </a:r>
          </a:p>
          <a:p>
            <a:pPr lvl="1" eaLnBrk="1" hangingPunct="1"/>
            <a:r>
              <a:rPr lang="en-US" sz="2400" dirty="0"/>
              <a:t>an implication of the form X </a:t>
            </a:r>
            <a:r>
              <a:rPr lang="en-US" sz="2400" dirty="0">
                <a:sym typeface="Wingdings" charset="2"/>
              </a:rPr>
              <a:t> Y, </a:t>
            </a:r>
          </a:p>
          <a:p>
            <a:pPr marL="457200" lvl="1" indent="0" eaLnBrk="1" hangingPunct="1">
              <a:buNone/>
            </a:pPr>
            <a:r>
              <a:rPr lang="en-US" sz="2400" dirty="0">
                <a:sym typeface="Wingdings" charset="2"/>
              </a:rPr>
              <a:t>    where X and Y are </a:t>
            </a:r>
            <a:r>
              <a:rPr lang="en-US" sz="2400" dirty="0" err="1">
                <a:sym typeface="Wingdings" charset="2"/>
              </a:rPr>
              <a:t>itemsets</a:t>
            </a:r>
            <a:r>
              <a:rPr lang="en-US" sz="2400" dirty="0">
                <a:sym typeface="Wingdings" charset="2"/>
              </a:rPr>
              <a:t>, </a:t>
            </a:r>
          </a:p>
          <a:p>
            <a:pPr marL="457200" lvl="1" indent="0" eaLnBrk="1" hangingPunct="1">
              <a:buNone/>
            </a:pPr>
            <a:r>
              <a:rPr lang="en-US" sz="2400" dirty="0">
                <a:sym typeface="Wingdings" charset="2"/>
              </a:rPr>
              <a:t>    e.g. </a:t>
            </a:r>
            <a:r>
              <a:rPr lang="en-US" dirty="0"/>
              <a:t>{ E, F } </a:t>
            </a:r>
            <a:r>
              <a:rPr lang="en-US" dirty="0">
                <a:sym typeface="Wingdings" charset="2"/>
              </a:rPr>
              <a:t> { B }</a:t>
            </a:r>
          </a:p>
          <a:p>
            <a:pPr marL="457200" lvl="1" indent="0" eaLnBrk="1" hangingPunct="1">
              <a:buNone/>
            </a:pPr>
            <a:endParaRPr lang="en-US" dirty="0">
              <a:sym typeface="Wingdings" charset="2"/>
            </a:endParaRPr>
          </a:p>
        </p:txBody>
      </p:sp>
      <p:graphicFrame>
        <p:nvGraphicFramePr>
          <p:cNvPr id="137268" name="Group 52"/>
          <p:cNvGraphicFramePr>
            <a:graphicFrameLocks noGrp="1"/>
          </p:cNvGraphicFramePr>
          <p:nvPr>
            <p:ph sz="half" idx="2"/>
            <p:extLst>
              <p:ext uri="{D42A27DB-BD31-4B8C-83A1-F6EECF244321}">
                <p14:modId xmlns:p14="http://schemas.microsoft.com/office/powerpoint/2010/main" val="219593103"/>
              </p:ext>
            </p:extLst>
          </p:nvPr>
        </p:nvGraphicFramePr>
        <p:xfrm>
          <a:off x="5410200" y="3817962"/>
          <a:ext cx="3124200" cy="2209802"/>
        </p:xfrm>
        <a:graphic>
          <a:graphicData uri="http://schemas.openxmlformats.org/drawingml/2006/table">
            <a:tbl>
              <a:tblPr/>
              <a:tblGrid>
                <a:gridCol w="1562100">
                  <a:extLst>
                    <a:ext uri="{9D8B030D-6E8A-4147-A177-3AD203B41FA5}">
                      <a16:colId xmlns:a16="http://schemas.microsoft.com/office/drawing/2014/main" val="20000"/>
                    </a:ext>
                  </a:extLst>
                </a:gridCol>
                <a:gridCol w="1562100">
                  <a:extLst>
                    <a:ext uri="{9D8B030D-6E8A-4147-A177-3AD203B41FA5}">
                      <a16:colId xmlns:a16="http://schemas.microsoft.com/office/drawing/2014/main" val="20001"/>
                    </a:ext>
                  </a:extLst>
                </a:gridCol>
              </a:tblGrid>
              <a:tr h="379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hlink"/>
                          </a:solidFill>
                          <a:effectLst/>
                          <a:latin typeface="Times New Roman" pitchFamily="18" charset="0"/>
                          <a:cs typeface="Times New Roman" pitchFamily="18" charset="0"/>
                        </a:rPr>
                        <a:t>Transaction-id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hlink"/>
                          </a:solidFill>
                          <a:effectLst/>
                          <a:latin typeface="Times New Roman" pitchFamily="18" charset="0"/>
                          <a:cs typeface="Times New Roman" pitchFamily="18" charset="0"/>
                        </a:rPr>
                        <a:t>Items bought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A, B,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A, C,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lumMod val="75000"/>
                              <a:lumOff val="25000"/>
                            </a:schemeClr>
                          </a:solidFill>
                          <a:effectLst/>
                          <a:latin typeface="Times New Roman" pitchFamily="18" charset="0"/>
                          <a:cs typeface="Times New Roman" pitchFamily="18" charset="0"/>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A, D,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lumMod val="75000"/>
                              <a:lumOff val="25000"/>
                            </a:schemeClr>
                          </a:solidFill>
                          <a:effectLst/>
                          <a:latin typeface="Times New Roman" pitchFamily="18" charset="0"/>
                          <a:cs typeface="Times New Roman" pitchFamily="18" charset="0"/>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B,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lumMod val="75000"/>
                              <a:lumOff val="25000"/>
                            </a:schemeClr>
                          </a:solidFill>
                          <a:effectLst/>
                          <a:latin typeface="Times New Roman" pitchFamily="18" charset="0"/>
                          <a:cs typeface="Times New Roman" pitchFamily="18" charset="0"/>
                        </a:rPr>
                        <a:t>50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B, C, D,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Text Box 29"/>
          <p:cNvSpPr txBox="1">
            <a:spLocks noChangeArrowheads="1"/>
          </p:cNvSpPr>
          <p:nvPr/>
        </p:nvSpPr>
        <p:spPr bwMode="auto">
          <a:xfrm>
            <a:off x="1828800" y="3581400"/>
            <a:ext cx="2682875" cy="2031325"/>
          </a:xfrm>
          <a:prstGeom prst="rect">
            <a:avLst/>
          </a:prstGeom>
          <a:noFill/>
          <a:ln w="9525">
            <a:noFill/>
            <a:miter lim="800000"/>
            <a:headEnd/>
            <a:tailEnd/>
          </a:ln>
        </p:spPr>
        <p:txBody>
          <a:bodyPr>
            <a:spAutoFit/>
          </a:bodyPr>
          <a:lstStyle/>
          <a:p>
            <a:r>
              <a:rPr lang="en-US" dirty="0">
                <a:solidFill>
                  <a:schemeClr val="bg1">
                    <a:lumMod val="75000"/>
                    <a:lumOff val="25000"/>
                  </a:schemeClr>
                </a:solidFill>
              </a:rPr>
              <a:t>Example Rules:</a:t>
            </a:r>
          </a:p>
          <a:p>
            <a:r>
              <a:rPr lang="en-US" dirty="0">
                <a:solidFill>
                  <a:schemeClr val="bg1">
                    <a:lumMod val="75000"/>
                    <a:lumOff val="25000"/>
                  </a:schemeClr>
                </a:solidFill>
              </a:rPr>
              <a:t>{B, E} </a:t>
            </a:r>
            <a:r>
              <a:rPr lang="en-US" dirty="0">
                <a:solidFill>
                  <a:schemeClr val="bg1">
                    <a:lumMod val="75000"/>
                    <a:lumOff val="25000"/>
                  </a:schemeClr>
                </a:solidFill>
                <a:sym typeface="Wingdings" charset="2"/>
              </a:rPr>
              <a:t> {F}</a:t>
            </a:r>
          </a:p>
          <a:p>
            <a:r>
              <a:rPr lang="en-US" dirty="0">
                <a:solidFill>
                  <a:schemeClr val="bg1">
                    <a:lumMod val="75000"/>
                    <a:lumOff val="25000"/>
                  </a:schemeClr>
                </a:solidFill>
                <a:sym typeface="Wingdings" charset="2"/>
              </a:rPr>
              <a:t>{E, F}  {B}</a:t>
            </a:r>
          </a:p>
          <a:p>
            <a:r>
              <a:rPr lang="en-US" dirty="0">
                <a:solidFill>
                  <a:schemeClr val="bg1">
                    <a:lumMod val="75000"/>
                    <a:lumOff val="25000"/>
                  </a:schemeClr>
                </a:solidFill>
                <a:sym typeface="Wingdings" charset="2"/>
              </a:rPr>
              <a:t>{B, F}  {E}</a:t>
            </a:r>
          </a:p>
          <a:p>
            <a:r>
              <a:rPr lang="en-US" dirty="0">
                <a:solidFill>
                  <a:schemeClr val="bg1">
                    <a:lumMod val="75000"/>
                    <a:lumOff val="25000"/>
                  </a:schemeClr>
                </a:solidFill>
                <a:sym typeface="Wingdings" charset="2"/>
              </a:rPr>
              <a:t>{B}  {E, F}</a:t>
            </a:r>
          </a:p>
          <a:p>
            <a:r>
              <a:rPr lang="en-US" dirty="0">
                <a:solidFill>
                  <a:schemeClr val="bg1">
                    <a:lumMod val="75000"/>
                    <a:lumOff val="25000"/>
                  </a:schemeClr>
                </a:solidFill>
                <a:sym typeface="Wingdings" charset="2"/>
              </a:rPr>
              <a:t>{E}  {B, F}</a:t>
            </a:r>
          </a:p>
          <a:p>
            <a:r>
              <a:rPr lang="en-US" dirty="0">
                <a:solidFill>
                  <a:schemeClr val="bg1">
                    <a:lumMod val="75000"/>
                    <a:lumOff val="25000"/>
                  </a:schemeClr>
                </a:solidFill>
                <a:sym typeface="Wingdings" charset="2"/>
              </a:rPr>
              <a:t>{F}  {B, E}</a:t>
            </a:r>
            <a:endParaRPr lang="en-US" dirty="0">
              <a:solidFill>
                <a:schemeClr val="bg1">
                  <a:lumMod val="75000"/>
                  <a:lumOff val="25000"/>
                </a:schemeClr>
              </a:solidFill>
            </a:endParaRPr>
          </a:p>
        </p:txBody>
      </p:sp>
      <p:sp>
        <p:nvSpPr>
          <p:cNvPr id="2" name="TextBox 1"/>
          <p:cNvSpPr txBox="1"/>
          <p:nvPr/>
        </p:nvSpPr>
        <p:spPr>
          <a:xfrm>
            <a:off x="507202" y="4145731"/>
            <a:ext cx="962526" cy="1200329"/>
          </a:xfrm>
          <a:prstGeom prst="rect">
            <a:avLst/>
          </a:prstGeom>
          <a:noFill/>
        </p:spPr>
        <p:txBody>
          <a:bodyPr wrap="square" rtlCol="0">
            <a:spAutoFit/>
          </a:bodyPr>
          <a:lstStyle/>
          <a:p>
            <a:r>
              <a:rPr lang="en-US" dirty="0">
                <a:solidFill>
                  <a:schemeClr val="bg1">
                    <a:lumMod val="75000"/>
                    <a:lumOff val="25000"/>
                  </a:schemeClr>
                </a:solidFill>
              </a:rPr>
              <a:t>LHS: </a:t>
            </a:r>
          </a:p>
          <a:p>
            <a:r>
              <a:rPr lang="en-US" dirty="0">
                <a:solidFill>
                  <a:schemeClr val="bg1">
                    <a:lumMod val="75000"/>
                    <a:lumOff val="25000"/>
                  </a:schemeClr>
                </a:solidFill>
              </a:rPr>
              <a:t>Left-Hand Side</a:t>
            </a:r>
          </a:p>
        </p:txBody>
      </p:sp>
      <p:sp>
        <p:nvSpPr>
          <p:cNvPr id="8" name="TextBox 7"/>
          <p:cNvSpPr txBox="1"/>
          <p:nvPr/>
        </p:nvSpPr>
        <p:spPr>
          <a:xfrm>
            <a:off x="4038600" y="4156695"/>
            <a:ext cx="962526" cy="1200329"/>
          </a:xfrm>
          <a:prstGeom prst="rect">
            <a:avLst/>
          </a:prstGeom>
          <a:noFill/>
        </p:spPr>
        <p:txBody>
          <a:bodyPr wrap="square" rtlCol="0">
            <a:spAutoFit/>
          </a:bodyPr>
          <a:lstStyle/>
          <a:p>
            <a:r>
              <a:rPr lang="en-US" dirty="0">
                <a:solidFill>
                  <a:schemeClr val="bg1">
                    <a:lumMod val="75000"/>
                    <a:lumOff val="25000"/>
                  </a:schemeClr>
                </a:solidFill>
              </a:rPr>
              <a:t>RHS: </a:t>
            </a:r>
          </a:p>
          <a:p>
            <a:r>
              <a:rPr lang="en-US" dirty="0">
                <a:solidFill>
                  <a:schemeClr val="bg1">
                    <a:lumMod val="75000"/>
                    <a:lumOff val="25000"/>
                  </a:schemeClr>
                </a:solidFill>
              </a:rPr>
              <a:t>Right-Hand Side</a:t>
            </a:r>
          </a:p>
        </p:txBody>
      </p:sp>
      <p:cxnSp>
        <p:nvCxnSpPr>
          <p:cNvPr id="4" name="Straight Arrow Connector 3"/>
          <p:cNvCxnSpPr>
            <a:stCxn id="2" idx="3"/>
          </p:cNvCxnSpPr>
          <p:nvPr/>
        </p:nvCxnSpPr>
        <p:spPr bwMode="auto">
          <a:xfrm>
            <a:off x="1469728" y="4745896"/>
            <a:ext cx="356937" cy="1846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H="1">
            <a:off x="3733800" y="4920228"/>
            <a:ext cx="3048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13978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 MINING APPLICATION 1: </a:t>
            </a:r>
            <a:br>
              <a:rPr lang="en-US" dirty="0"/>
            </a:br>
            <a:r>
              <a:rPr lang="en-US" dirty="0"/>
              <a:t>MARKETING AND SALES PROMOTION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131968" cy="4572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5998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noAutofit/>
          </a:bodyPr>
          <a:lstStyle/>
          <a:p>
            <a:r>
              <a:rPr lang="en-US" sz="4000" dirty="0"/>
              <a:t>AR MINING APPLICATION 2: </a:t>
            </a:r>
            <a:br>
              <a:rPr lang="en-US" sz="4000" dirty="0"/>
            </a:br>
            <a:r>
              <a:rPr lang="en-US" sz="4000" dirty="0"/>
              <a:t>SHELF MANAGEMENT</a:t>
            </a:r>
          </a:p>
        </p:txBody>
      </p:sp>
      <p:sp>
        <p:nvSpPr>
          <p:cNvPr id="757763" name="Rectangle 3"/>
          <p:cNvSpPr>
            <a:spLocks noGrp="1" noChangeArrowheads="1"/>
          </p:cNvSpPr>
          <p:nvPr>
            <p:ph type="body" idx="1"/>
          </p:nvPr>
        </p:nvSpPr>
        <p:spPr/>
        <p:txBody>
          <a:bodyPr>
            <a:normAutofit/>
          </a:bodyPr>
          <a:lstStyle/>
          <a:p>
            <a:pPr marL="342900" indent="-342900"/>
            <a:r>
              <a:rPr lang="en-US"/>
              <a:t>Supermarket shelf management.</a:t>
            </a:r>
          </a:p>
          <a:p>
            <a:pPr marL="742950" lvl="1" indent="-285750"/>
            <a:r>
              <a:rPr lang="en-US"/>
              <a:t>Goal: To identify items that are bought together by sufficiently many customers.</a:t>
            </a:r>
          </a:p>
          <a:p>
            <a:pPr marL="742950" lvl="1" indent="-285750"/>
            <a:r>
              <a:rPr lang="en-US"/>
              <a:t>Approach: Process the point-of-sale data collected with barcode scanners to find dependencies among items.</a:t>
            </a:r>
          </a:p>
          <a:p>
            <a:pPr marL="742950" lvl="1" indent="-285750"/>
            <a:r>
              <a:rPr lang="en-US"/>
              <a:t>A classic rule --</a:t>
            </a:r>
          </a:p>
          <a:p>
            <a:pPr marL="1143000" lvl="2" indent="-228600"/>
            <a:r>
              <a:rPr lang="en-US"/>
              <a:t>If a customer buys diaper and milk, then he is very likely to buy beer.</a:t>
            </a:r>
          </a:p>
          <a:p>
            <a:pPr marL="1143000" lvl="2" indent="-228600"/>
            <a:r>
              <a:rPr lang="en-US"/>
              <a:t>So, don</a:t>
            </a:r>
            <a:r>
              <a:rPr lang="ja-JP" altLang="en-US">
                <a:latin typeface="Arial"/>
              </a:rPr>
              <a:t>’</a:t>
            </a:r>
            <a:r>
              <a:rPr lang="en-US"/>
              <a:t>t be surprised if you find six-packs stacked next to diapers!</a:t>
            </a:r>
            <a:endParaRPr lang="en-US" sz="2800"/>
          </a:p>
        </p:txBody>
      </p:sp>
    </p:spTree>
    <p:extLst>
      <p:ext uri="{BB962C8B-B14F-4D97-AF65-F5344CB8AC3E}">
        <p14:creationId xmlns:p14="http://schemas.microsoft.com/office/powerpoint/2010/main" val="896987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a:xfrm>
            <a:off x="381000" y="304800"/>
            <a:ext cx="8305800" cy="990600"/>
          </a:xfrm>
        </p:spPr>
        <p:txBody>
          <a:bodyPr>
            <a:normAutofit fontScale="90000"/>
          </a:bodyPr>
          <a:lstStyle/>
          <a:p>
            <a:r>
              <a:rPr lang="en-US" sz="4000" dirty="0"/>
              <a:t>AR MINING APPLICATION 3: </a:t>
            </a:r>
            <a:br>
              <a:rPr lang="en-US" sz="4000" dirty="0"/>
            </a:br>
            <a:r>
              <a:rPr lang="en-US" sz="4000" dirty="0"/>
              <a:t>INVENTORY MANAGEMENT</a:t>
            </a:r>
          </a:p>
        </p:txBody>
      </p:sp>
      <p:sp>
        <p:nvSpPr>
          <p:cNvPr id="759811" name="Rectangle 3"/>
          <p:cNvSpPr>
            <a:spLocks noGrp="1" noChangeArrowheads="1"/>
          </p:cNvSpPr>
          <p:nvPr>
            <p:ph type="body" idx="1"/>
          </p:nvPr>
        </p:nvSpPr>
        <p:spPr/>
        <p:txBody>
          <a:bodyPr/>
          <a:lstStyle/>
          <a:p>
            <a:r>
              <a:rPr lang="en-US" sz="2400" dirty="0"/>
              <a:t>Inventory Management:</a:t>
            </a:r>
          </a:p>
          <a:p>
            <a:pPr lvl="1"/>
            <a:r>
              <a:rPr lang="en-US" sz="2400" dirty="0"/>
              <a:t>Goal: A consumer appliance repair company wants to anticipate the nature of repairs on its consumer products and keep the service vehicles equipped with right parts to reduce on number of visits to consumer households.</a:t>
            </a:r>
          </a:p>
          <a:p>
            <a:pPr lvl="1"/>
            <a:r>
              <a:rPr lang="en-US" sz="2400" dirty="0"/>
              <a:t>Approach: Process the data on tools and parts required in previous repairs at different consumer locations and discover the co-occurrence patterns.</a:t>
            </a:r>
          </a:p>
        </p:txBody>
      </p:sp>
    </p:spTree>
    <p:extLst>
      <p:ext uri="{BB962C8B-B14F-4D97-AF65-F5344CB8AC3E}">
        <p14:creationId xmlns:p14="http://schemas.microsoft.com/office/powerpoint/2010/main" val="4145473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a:t>EXERCISE: </a:t>
            </a:r>
            <a:br>
              <a:rPr lang="en-US" dirty="0"/>
            </a:br>
            <a:r>
              <a:rPr lang="en-US" dirty="0"/>
              <a:t>MODEL AN AR MINING TASK</a:t>
            </a:r>
          </a:p>
        </p:txBody>
      </p:sp>
      <p:sp>
        <p:nvSpPr>
          <p:cNvPr id="3" name="Content Placeholder 2"/>
          <p:cNvSpPr>
            <a:spLocks noGrp="1"/>
          </p:cNvSpPr>
          <p:nvPr>
            <p:ph idx="1"/>
          </p:nvPr>
        </p:nvSpPr>
        <p:spPr>
          <a:xfrm>
            <a:off x="457200" y="1600200"/>
            <a:ext cx="8229600" cy="4525963"/>
          </a:xfrm>
        </p:spPr>
        <p:txBody>
          <a:bodyPr/>
          <a:lstStyle/>
          <a:p>
            <a:r>
              <a:rPr lang="en-US" dirty="0"/>
              <a:t>Describe a useful application in which association rule mining techniques can be used for pattern discovery and prediction.</a:t>
            </a:r>
          </a:p>
        </p:txBody>
      </p:sp>
    </p:spTree>
    <p:extLst>
      <p:ext uri="{BB962C8B-B14F-4D97-AF65-F5344CB8AC3E}">
        <p14:creationId xmlns:p14="http://schemas.microsoft.com/office/powerpoint/2010/main" val="3243476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7" name="Rectangle 5"/>
          <p:cNvSpPr>
            <a:spLocks noGrp="1" noChangeArrowheads="1"/>
          </p:cNvSpPr>
          <p:nvPr>
            <p:ph type="title"/>
          </p:nvPr>
        </p:nvSpPr>
        <p:spPr/>
        <p:txBody>
          <a:bodyPr lIns="0" rIns="0">
            <a:normAutofit fontScale="90000"/>
          </a:bodyPr>
          <a:lstStyle/>
          <a:p>
            <a:r>
              <a:rPr lang="en-US" altLang="en-US" dirty="0"/>
              <a:t>Detailed Overview</a:t>
            </a:r>
            <a:br>
              <a:rPr lang="en-US" altLang="en-US" dirty="0"/>
            </a:br>
            <a:br>
              <a:rPr lang="en-US" altLang="en-US" dirty="0"/>
            </a:br>
            <a:endParaRPr lang="en-US" altLang="en-US" dirty="0"/>
          </a:p>
        </p:txBody>
      </p:sp>
      <p:sp>
        <p:nvSpPr>
          <p:cNvPr id="2" name="Text Placeholder 1">
            <a:extLst>
              <a:ext uri="{FF2B5EF4-FFF2-40B4-BE49-F238E27FC236}">
                <a16:creationId xmlns:a16="http://schemas.microsoft.com/office/drawing/2014/main" id="{BA75B618-036A-8A47-9D84-B2E39E8149E3}"/>
              </a:ext>
            </a:extLst>
          </p:cNvPr>
          <p:cNvSpPr>
            <a:spLocks noGrp="1"/>
          </p:cNvSpPr>
          <p:nvPr>
            <p:ph type="body" idx="1"/>
          </p:nvPr>
        </p:nvSpPr>
        <p:spPr/>
        <p:txBody>
          <a:bodyPr/>
          <a:lstStyle/>
          <a:p>
            <a:r>
              <a:rPr lang="en-US" altLang="en-US" dirty="0"/>
              <a:t>Data Mining</a:t>
            </a:r>
            <a:endParaRPr lang="en-US" dirty="0"/>
          </a:p>
        </p:txBody>
      </p:sp>
    </p:spTree>
    <p:extLst>
      <p:ext uri="{BB962C8B-B14F-4D97-AF65-F5344CB8AC3E}">
        <p14:creationId xmlns:p14="http://schemas.microsoft.com/office/powerpoint/2010/main" val="1979683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143000"/>
          </a:xfrm>
        </p:spPr>
        <p:txBody>
          <a:bodyPr>
            <a:normAutofit fontScale="90000"/>
          </a:bodyPr>
          <a:lstStyle/>
          <a:p>
            <a:r>
              <a:rPr lang="en-US" dirty="0"/>
              <a:t>WHERE ARE DATA MINING TECHNIQUES USED</a:t>
            </a:r>
          </a:p>
        </p:txBody>
      </p:sp>
      <p:sp>
        <p:nvSpPr>
          <p:cNvPr id="3" name="Content Placeholder 2"/>
          <p:cNvSpPr>
            <a:spLocks noGrp="1"/>
          </p:cNvSpPr>
          <p:nvPr>
            <p:ph idx="1"/>
          </p:nvPr>
        </p:nvSpPr>
        <p:spPr>
          <a:xfrm>
            <a:off x="381000" y="1447800"/>
            <a:ext cx="8229600" cy="4525963"/>
          </a:xfrm>
        </p:spPr>
        <p:txBody>
          <a:bodyPr>
            <a:normAutofit/>
          </a:bodyPr>
          <a:lstStyle/>
          <a:p>
            <a:r>
              <a:rPr lang="en-US" dirty="0"/>
              <a:t>Data Mining in Finance</a:t>
            </a:r>
          </a:p>
          <a:p>
            <a:pPr lvl="1"/>
            <a:r>
              <a:rPr lang="en-US" sz="1900" dirty="0"/>
              <a:t>Collecting and analyzing customer behavior data helps banks identify risks and launch relevant services and products.</a:t>
            </a:r>
          </a:p>
          <a:p>
            <a:pPr lvl="1"/>
            <a:r>
              <a:rPr lang="en-US" sz="1900" dirty="0"/>
              <a:t>Identifies fraudulent or non-fraudulent transactions. </a:t>
            </a:r>
          </a:p>
          <a:p>
            <a:r>
              <a:rPr lang="en-US" dirty="0"/>
              <a:t> Data Mining in Healthcare</a:t>
            </a:r>
          </a:p>
          <a:p>
            <a:pPr lvl="1"/>
            <a:r>
              <a:rPr lang="en-US" sz="1900" dirty="0"/>
              <a:t>Identify high risk patients for special services.</a:t>
            </a:r>
          </a:p>
          <a:p>
            <a:pPr lvl="1"/>
            <a:r>
              <a:rPr lang="en-US" sz="1900" dirty="0"/>
              <a:t>Discovers the relationships between diseases and the effectiveness of treatments. </a:t>
            </a:r>
          </a:p>
          <a:p>
            <a:r>
              <a:rPr lang="en-US" dirty="0"/>
              <a:t>Data Mining in Telecommunication</a:t>
            </a:r>
          </a:p>
          <a:p>
            <a:pPr lvl="1"/>
            <a:r>
              <a:rPr lang="en-US" sz="1900" dirty="0"/>
              <a:t>Reduce customer churn by understanding demographic characteristics and predicting customer behavior.</a:t>
            </a:r>
          </a:p>
        </p:txBody>
      </p:sp>
      <p:sp>
        <p:nvSpPr>
          <p:cNvPr id="5" name="Rectangle 4"/>
          <p:cNvSpPr/>
          <p:nvPr/>
        </p:nvSpPr>
        <p:spPr>
          <a:xfrm>
            <a:off x="6400800" y="6553200"/>
            <a:ext cx="2819400" cy="215444"/>
          </a:xfrm>
          <a:prstGeom prst="rect">
            <a:avLst/>
          </a:prstGeom>
        </p:spPr>
        <p:txBody>
          <a:bodyPr wrap="square">
            <a:spAutoFit/>
          </a:bodyPr>
          <a:lstStyle/>
          <a:p>
            <a:r>
              <a:rPr lang="en-US" sz="800" dirty="0"/>
              <a:t>https://data-flair.training/blogs/data-mining-applications/</a:t>
            </a:r>
          </a:p>
        </p:txBody>
      </p:sp>
    </p:spTree>
    <p:extLst>
      <p:ext uri="{BB962C8B-B14F-4D97-AF65-F5344CB8AC3E}">
        <p14:creationId xmlns:p14="http://schemas.microsoft.com/office/powerpoint/2010/main" val="414234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body" idx="1"/>
          </p:nvPr>
        </p:nvSpPr>
        <p:spPr>
          <a:xfrm>
            <a:off x="152400" y="1066800"/>
            <a:ext cx="8839200" cy="5486400"/>
          </a:xfrm>
        </p:spPr>
        <p:txBody>
          <a:bodyPr/>
          <a:lstStyle/>
          <a:p>
            <a:r>
              <a:rPr lang="en-US" altLang="en-US" dirty="0"/>
              <a:t>Draws ideas from machine learning/AI, statistics, and database systems</a:t>
            </a:r>
          </a:p>
          <a:p>
            <a:r>
              <a:rPr lang="en-US" altLang="en-US" dirty="0"/>
              <a:t>Terminology problem</a:t>
            </a:r>
          </a:p>
          <a:p>
            <a:pPr lvl="1"/>
            <a:r>
              <a:rPr lang="en-US" altLang="en-US" dirty="0"/>
              <a:t>Synonyms:</a:t>
            </a:r>
          </a:p>
          <a:p>
            <a:pPr lvl="2"/>
            <a:r>
              <a:rPr lang="en-US" altLang="en-US" dirty="0"/>
              <a:t>Variable (statistics)</a:t>
            </a:r>
          </a:p>
          <a:p>
            <a:pPr lvl="2"/>
            <a:r>
              <a:rPr lang="en-US" altLang="en-US" dirty="0"/>
              <a:t>Column / attribute/field </a:t>
            </a:r>
            <a:br>
              <a:rPr lang="en-US" altLang="en-US" dirty="0"/>
            </a:br>
            <a:r>
              <a:rPr lang="en-US" altLang="en-US" dirty="0"/>
              <a:t>(database)</a:t>
            </a:r>
          </a:p>
          <a:p>
            <a:pPr lvl="2"/>
            <a:r>
              <a:rPr lang="en-US" altLang="en-US" dirty="0"/>
              <a:t>Feature / attribute </a:t>
            </a:r>
            <a:br>
              <a:rPr lang="en-US" altLang="en-US" dirty="0"/>
            </a:br>
            <a:r>
              <a:rPr lang="en-US" altLang="en-US" dirty="0"/>
              <a:t>(machine learning)</a:t>
            </a:r>
          </a:p>
          <a:p>
            <a:pPr marL="457200" lvl="1" indent="0">
              <a:buNone/>
            </a:pPr>
            <a:endParaRPr lang="en-US" altLang="en-US" b="1" dirty="0"/>
          </a:p>
        </p:txBody>
      </p:sp>
      <p:sp>
        <p:nvSpPr>
          <p:cNvPr id="658435" name="Oval 3"/>
          <p:cNvSpPr>
            <a:spLocks noChangeArrowheads="1"/>
          </p:cNvSpPr>
          <p:nvPr/>
        </p:nvSpPr>
        <p:spPr bwMode="auto">
          <a:xfrm>
            <a:off x="5924961" y="3886200"/>
            <a:ext cx="2057400" cy="21082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436" name="Oval 4"/>
          <p:cNvSpPr>
            <a:spLocks noChangeArrowheads="1"/>
          </p:cNvSpPr>
          <p:nvPr/>
        </p:nvSpPr>
        <p:spPr bwMode="auto">
          <a:xfrm>
            <a:off x="5239161" y="1676400"/>
            <a:ext cx="2057400" cy="2108200"/>
          </a:xfrm>
          <a:prstGeom prst="ellipse">
            <a:avLst/>
          </a:prstGeom>
          <a:solidFill>
            <a:srgbClr val="CC3300"/>
          </a:solidFill>
          <a:ln w="12700">
            <a:solidFill>
              <a:schemeClr val="tx1"/>
            </a:solidFill>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437" name="Rectangle 5"/>
          <p:cNvSpPr>
            <a:spLocks noGrp="1" noChangeArrowheads="1"/>
          </p:cNvSpPr>
          <p:nvPr>
            <p:ph type="title"/>
          </p:nvPr>
        </p:nvSpPr>
        <p:spPr>
          <a:xfrm>
            <a:off x="304800" y="228600"/>
            <a:ext cx="8280400" cy="533400"/>
          </a:xfrm>
        </p:spPr>
        <p:txBody>
          <a:bodyPr lIns="0" rIns="0">
            <a:normAutofit fontScale="90000"/>
          </a:bodyPr>
          <a:lstStyle/>
          <a:p>
            <a:r>
              <a:rPr lang="en-US" altLang="en-US" dirty="0"/>
              <a:t>ORIGINS OF DATA MINING</a:t>
            </a:r>
          </a:p>
        </p:txBody>
      </p:sp>
      <p:sp>
        <p:nvSpPr>
          <p:cNvPr id="658441" name="Oval 9"/>
          <p:cNvSpPr>
            <a:spLocks noChangeArrowheads="1"/>
          </p:cNvSpPr>
          <p:nvPr/>
        </p:nvSpPr>
        <p:spPr bwMode="auto">
          <a:xfrm>
            <a:off x="6915561" y="1752600"/>
            <a:ext cx="2057400" cy="2108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442" name="Text Box 10"/>
          <p:cNvSpPr txBox="1">
            <a:spLocks noChangeArrowheads="1"/>
          </p:cNvSpPr>
          <p:nvPr/>
        </p:nvSpPr>
        <p:spPr bwMode="auto">
          <a:xfrm>
            <a:off x="7537861" y="2260600"/>
            <a:ext cx="14351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0" rIns="0">
            <a:spAutoFit/>
          </a:bodyPr>
          <a:lstStyle/>
          <a:p>
            <a:pPr>
              <a:spcBef>
                <a:spcPct val="50000"/>
              </a:spcBef>
            </a:pPr>
            <a:r>
              <a:rPr lang="en-US" altLang="en-US" sz="1800" b="0" dirty="0"/>
              <a:t>Machine </a:t>
            </a:r>
            <a:br>
              <a:rPr lang="en-US" altLang="en-US" sz="1800" b="0" dirty="0"/>
            </a:br>
            <a:r>
              <a:rPr lang="en-US" altLang="en-US" sz="1800" b="0" dirty="0"/>
              <a:t>Learning</a:t>
            </a:r>
          </a:p>
        </p:txBody>
      </p:sp>
      <p:sp>
        <p:nvSpPr>
          <p:cNvPr id="658443" name="Text Box 11"/>
          <p:cNvSpPr txBox="1">
            <a:spLocks noChangeArrowheads="1"/>
          </p:cNvSpPr>
          <p:nvPr/>
        </p:nvSpPr>
        <p:spPr bwMode="auto">
          <a:xfrm>
            <a:off x="5543961" y="2320925"/>
            <a:ext cx="13716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0" dirty="0"/>
              <a:t>Statistics</a:t>
            </a:r>
          </a:p>
        </p:txBody>
      </p:sp>
      <p:sp>
        <p:nvSpPr>
          <p:cNvPr id="658444" name="Oval 12"/>
          <p:cNvSpPr>
            <a:spLocks noChangeArrowheads="1"/>
          </p:cNvSpPr>
          <p:nvPr/>
        </p:nvSpPr>
        <p:spPr bwMode="auto">
          <a:xfrm>
            <a:off x="6229761" y="2895600"/>
            <a:ext cx="1504950" cy="1543050"/>
          </a:xfrm>
          <a:prstGeom prst="ellipse">
            <a:avLst/>
          </a:prstGeom>
          <a:solidFill>
            <a:srgbClr val="66CCFF"/>
          </a:solidFill>
          <a:ln w="12700">
            <a:solidFill>
              <a:schemeClr val="tx1"/>
            </a:solidFill>
            <a:round/>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t>Data Mining</a:t>
            </a:r>
          </a:p>
        </p:txBody>
      </p:sp>
      <p:sp>
        <p:nvSpPr>
          <p:cNvPr id="658445" name="Text Box 13"/>
          <p:cNvSpPr txBox="1">
            <a:spLocks noChangeArrowheads="1"/>
          </p:cNvSpPr>
          <p:nvPr/>
        </p:nvSpPr>
        <p:spPr bwMode="auto">
          <a:xfrm>
            <a:off x="6382161" y="4775200"/>
            <a:ext cx="14478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0" dirty="0"/>
              <a:t>Database systems</a:t>
            </a:r>
          </a:p>
        </p:txBody>
      </p:sp>
    </p:spTree>
    <p:extLst>
      <p:ext uri="{BB962C8B-B14F-4D97-AF65-F5344CB8AC3E}">
        <p14:creationId xmlns:p14="http://schemas.microsoft.com/office/powerpoint/2010/main" val="280075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p:nvPr>
        </p:nvSpPr>
        <p:spPr>
          <a:xfrm>
            <a:off x="152400" y="304800"/>
            <a:ext cx="8585200" cy="685800"/>
          </a:xfrm>
        </p:spPr>
        <p:txBody>
          <a:bodyPr>
            <a:normAutofit/>
          </a:bodyPr>
          <a:lstStyle/>
          <a:p>
            <a:r>
              <a:rPr lang="en-US" altLang="en-US" dirty="0"/>
              <a:t>WHAT IS NOT DATA MINING?</a:t>
            </a:r>
          </a:p>
        </p:txBody>
      </p:sp>
      <p:sp>
        <p:nvSpPr>
          <p:cNvPr id="651271" name="Text Box 7"/>
          <p:cNvSpPr txBox="1">
            <a:spLocks noChangeArrowheads="1"/>
          </p:cNvSpPr>
          <p:nvPr/>
        </p:nvSpPr>
        <p:spPr bwMode="auto">
          <a:xfrm>
            <a:off x="304800" y="1231900"/>
            <a:ext cx="7924800" cy="443752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4000"/>
              </a:lnSpc>
              <a:spcBef>
                <a:spcPct val="20000"/>
              </a:spcBef>
              <a:buClr>
                <a:srgbClr val="0C7B9C"/>
              </a:buClr>
              <a:buSzPct val="75000"/>
            </a:pPr>
            <a:r>
              <a:rPr lang="en-US" altLang="en-US" sz="2800" dirty="0">
                <a:solidFill>
                  <a:schemeClr val="bg1">
                    <a:lumMod val="75000"/>
                    <a:lumOff val="25000"/>
                  </a:schemeClr>
                </a:solidFill>
              </a:rPr>
              <a:t>What is not Data Mining?</a:t>
            </a:r>
          </a:p>
          <a:p>
            <a:pPr lvl="1">
              <a:lnSpc>
                <a:spcPct val="114000"/>
              </a:lnSpc>
              <a:buClr>
                <a:srgbClr val="0C7B9C"/>
              </a:buClr>
              <a:buSzPct val="100000"/>
            </a:pPr>
            <a:r>
              <a:rPr lang="en-US" altLang="en-US" sz="2800" i="1" dirty="0">
                <a:solidFill>
                  <a:schemeClr val="accent6">
                    <a:lumMod val="75000"/>
                  </a:schemeClr>
                </a:solidFill>
              </a:rPr>
              <a:t>Search</a:t>
            </a:r>
            <a:r>
              <a:rPr lang="en-US" altLang="en-US" sz="2800" b="0" i="1" dirty="0">
                <a:solidFill>
                  <a:schemeClr val="accent6">
                    <a:lumMod val="75000"/>
                  </a:schemeClr>
                </a:solidFill>
              </a:rPr>
              <a:t> phone number in phone directory</a:t>
            </a:r>
          </a:p>
          <a:p>
            <a:pPr lvl="2">
              <a:lnSpc>
                <a:spcPct val="114000"/>
              </a:lnSpc>
              <a:buClr>
                <a:srgbClr val="0C7B9C"/>
              </a:buClr>
              <a:buSzPct val="100000"/>
            </a:pPr>
            <a:r>
              <a:rPr lang="en-US" altLang="en-US" sz="2800" dirty="0">
                <a:solidFill>
                  <a:schemeClr val="bg1">
                    <a:lumMod val="75000"/>
                    <a:lumOff val="25000"/>
                  </a:schemeClr>
                </a:solidFill>
              </a:rPr>
              <a:t>Trivial task</a:t>
            </a:r>
          </a:p>
          <a:p>
            <a:pPr lvl="2">
              <a:lnSpc>
                <a:spcPct val="114000"/>
              </a:lnSpc>
              <a:buClr>
                <a:srgbClr val="0C7B9C"/>
              </a:buClr>
              <a:buSzPct val="100000"/>
            </a:pPr>
            <a:r>
              <a:rPr lang="en-US" altLang="en-US" sz="2800" dirty="0">
                <a:solidFill>
                  <a:schemeClr val="bg1">
                    <a:lumMod val="75000"/>
                    <a:lumOff val="25000"/>
                  </a:schemeClr>
                </a:solidFill>
              </a:rPr>
              <a:t>T</a:t>
            </a:r>
            <a:r>
              <a:rPr lang="en-US" altLang="en-US" sz="2800" b="0" dirty="0">
                <a:solidFill>
                  <a:schemeClr val="bg1">
                    <a:lumMod val="75000"/>
                    <a:lumOff val="25000"/>
                  </a:schemeClr>
                </a:solidFill>
              </a:rPr>
              <a:t>he answer is not new knowledge</a:t>
            </a:r>
          </a:p>
          <a:p>
            <a:pPr lvl="1">
              <a:lnSpc>
                <a:spcPct val="114000"/>
              </a:lnSpc>
              <a:buClr>
                <a:srgbClr val="0C7B9C"/>
              </a:buClr>
              <a:buSzPct val="100000"/>
            </a:pPr>
            <a:r>
              <a:rPr lang="en-US" altLang="en-US" sz="2800" b="0" i="1" dirty="0">
                <a:solidFill>
                  <a:schemeClr val="accent6">
                    <a:lumMod val="75000"/>
                  </a:schemeClr>
                </a:solidFill>
              </a:rPr>
              <a:t>Query a Web search engine for information about “Amazon”</a:t>
            </a:r>
          </a:p>
          <a:p>
            <a:pPr lvl="2">
              <a:lnSpc>
                <a:spcPct val="114000"/>
              </a:lnSpc>
              <a:buClr>
                <a:srgbClr val="0C7B9C"/>
              </a:buClr>
              <a:buSzPct val="100000"/>
            </a:pPr>
            <a:r>
              <a:rPr lang="en-US" altLang="en-US" sz="2800" dirty="0">
                <a:solidFill>
                  <a:schemeClr val="bg1">
                    <a:lumMod val="75000"/>
                    <a:lumOff val="25000"/>
                  </a:schemeClr>
                </a:solidFill>
              </a:rPr>
              <a:t>An information retrieval problem</a:t>
            </a:r>
          </a:p>
          <a:p>
            <a:pPr lvl="2">
              <a:lnSpc>
                <a:spcPct val="114000"/>
              </a:lnSpc>
              <a:buClr>
                <a:srgbClr val="0C7B9C"/>
              </a:buClr>
              <a:buSzPct val="100000"/>
            </a:pPr>
            <a:r>
              <a:rPr lang="en-US" altLang="en-US" sz="2800" b="0" dirty="0">
                <a:solidFill>
                  <a:schemeClr val="bg1">
                    <a:lumMod val="75000"/>
                    <a:lumOff val="25000"/>
                  </a:schemeClr>
                </a:solidFill>
              </a:rPr>
              <a:t>Could use data mining techniques to help</a:t>
            </a:r>
          </a:p>
          <a:p>
            <a:pPr>
              <a:spcBef>
                <a:spcPct val="50000"/>
              </a:spcBef>
            </a:pPr>
            <a:endParaRPr lang="en-US" altLang="en-US" dirty="0">
              <a:solidFill>
                <a:schemeClr val="bg1">
                  <a:lumMod val="75000"/>
                  <a:lumOff val="25000"/>
                </a:schemeClr>
              </a:solidFill>
            </a:endParaRPr>
          </a:p>
        </p:txBody>
      </p:sp>
    </p:spTree>
    <p:extLst>
      <p:ext uri="{BB962C8B-B14F-4D97-AF65-F5344CB8AC3E}">
        <p14:creationId xmlns:p14="http://schemas.microsoft.com/office/powerpoint/2010/main" val="2750576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91600" cy="1249362"/>
          </a:xfrm>
        </p:spPr>
        <p:txBody>
          <a:bodyPr>
            <a:normAutofit/>
          </a:bodyPr>
          <a:lstStyle/>
          <a:p>
            <a:r>
              <a:rPr lang="en-US" dirty="0"/>
              <a:t>EXERCISE: HOW CAN DATA MINING HELP OTHER FIELDS?</a:t>
            </a:r>
          </a:p>
        </p:txBody>
      </p:sp>
      <p:sp>
        <p:nvSpPr>
          <p:cNvPr id="3" name="Content Placeholder 2"/>
          <p:cNvSpPr>
            <a:spLocks noGrp="1"/>
          </p:cNvSpPr>
          <p:nvPr>
            <p:ph idx="1"/>
          </p:nvPr>
        </p:nvSpPr>
        <p:spPr/>
        <p:txBody>
          <a:bodyPr>
            <a:normAutofit/>
          </a:bodyPr>
          <a:lstStyle/>
          <a:p>
            <a:r>
              <a:rPr lang="en-US" dirty="0"/>
              <a:t>Suppose that you are employed as a data mining consultant for any consulting organization that you are interested in or familiar with.</a:t>
            </a:r>
          </a:p>
          <a:p>
            <a:r>
              <a:rPr lang="en-US" dirty="0"/>
              <a:t>Describe how data mining can help the company by giving specific examples of how techniques, such as clustering, classification, association rule mining can be applied.</a:t>
            </a:r>
          </a:p>
        </p:txBody>
      </p:sp>
    </p:spTree>
    <p:extLst>
      <p:ext uri="{BB962C8B-B14F-4D97-AF65-F5344CB8AC3E}">
        <p14:creationId xmlns:p14="http://schemas.microsoft.com/office/powerpoint/2010/main" val="3512838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en-US" dirty="0"/>
              <a:t>DESCRIPTION VS. PREDICTION</a:t>
            </a:r>
            <a:endParaRPr lang="en-US" altLang="en-US" dirty="0"/>
          </a:p>
        </p:txBody>
      </p:sp>
      <p:sp>
        <p:nvSpPr>
          <p:cNvPr id="733187" name="Rectangle 3"/>
          <p:cNvSpPr>
            <a:spLocks noGrp="1" noChangeArrowheads="1"/>
          </p:cNvSpPr>
          <p:nvPr>
            <p:ph type="body" idx="1"/>
          </p:nvPr>
        </p:nvSpPr>
        <p:spPr>
          <a:xfrm>
            <a:off x="457200" y="1447800"/>
            <a:ext cx="8178800" cy="5334000"/>
          </a:xfrm>
        </p:spPr>
        <p:txBody>
          <a:bodyPr>
            <a:normAutofit/>
          </a:bodyPr>
          <a:lstStyle/>
          <a:p>
            <a:r>
              <a:rPr lang="en-US" altLang="en-US" dirty="0"/>
              <a:t>Predictive analysis:</a:t>
            </a:r>
          </a:p>
          <a:p>
            <a:pPr lvl="1"/>
            <a:r>
              <a:rPr lang="en-US" altLang="en-US" dirty="0"/>
              <a:t>Use some variables to predict unknown or future values of other variables: classification, regression</a:t>
            </a:r>
          </a:p>
          <a:p>
            <a:r>
              <a:rPr lang="en-US" altLang="en-US" dirty="0"/>
              <a:t>Descriptive analysis:</a:t>
            </a:r>
          </a:p>
          <a:p>
            <a:pPr lvl="1"/>
            <a:r>
              <a:rPr lang="en-US" altLang="en-US" dirty="0"/>
              <a:t>Derive patterns (average, correlations, trends, clusters, and anomalies) that summarize the underlying relationships in data.</a:t>
            </a:r>
          </a:p>
          <a:p>
            <a:r>
              <a:rPr lang="en-US" altLang="en-US" dirty="0"/>
              <a:t>Sometimes the difference between descriptive and predictive analysis is not black-and-white</a:t>
            </a:r>
          </a:p>
          <a:p>
            <a:pPr lvl="1"/>
            <a:r>
              <a:rPr lang="en-US" altLang="en-US" dirty="0"/>
              <a:t>Trends, clusters, anomalies</a:t>
            </a:r>
          </a:p>
          <a:p>
            <a:pPr marL="457200" lvl="1" indent="0">
              <a:buNone/>
            </a:pPr>
            <a:endParaRPr lang="en-US" altLang="en-US" dirty="0"/>
          </a:p>
          <a:p>
            <a:pPr lvl="2">
              <a:buFont typeface="Wingdings" pitchFamily="2" charset="2"/>
              <a:buNone/>
            </a:pPr>
            <a:endParaRPr lang="en-US" altLang="en-US" dirty="0"/>
          </a:p>
        </p:txBody>
      </p:sp>
    </p:spTree>
    <p:extLst>
      <p:ext uri="{BB962C8B-B14F-4D97-AF65-F5344CB8AC3E}">
        <p14:creationId xmlns:p14="http://schemas.microsoft.com/office/powerpoint/2010/main" val="4289129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71500"/>
          </a:xfrm>
        </p:spPr>
        <p:txBody>
          <a:bodyPr>
            <a:normAutofit fontScale="90000"/>
          </a:bodyPr>
          <a:lstStyle/>
          <a:p>
            <a:r>
              <a:rPr lang="en-US" dirty="0"/>
              <a:t>SAMPLE DATA PROBLEM</a:t>
            </a:r>
          </a:p>
        </p:txBody>
      </p:sp>
      <p:sp>
        <p:nvSpPr>
          <p:cNvPr id="3" name="Content Placeholder 2"/>
          <p:cNvSpPr>
            <a:spLocks noGrp="1"/>
          </p:cNvSpPr>
          <p:nvPr>
            <p:ph idx="1"/>
          </p:nvPr>
        </p:nvSpPr>
        <p:spPr>
          <a:xfrm>
            <a:off x="457200" y="1066800"/>
            <a:ext cx="8229600" cy="4525963"/>
          </a:xfrm>
        </p:spPr>
        <p:txBody>
          <a:bodyPr>
            <a:noAutofit/>
          </a:bodyPr>
          <a:lstStyle/>
          <a:p>
            <a:pPr marL="0" indent="0">
              <a:lnSpc>
                <a:spcPct val="134000"/>
              </a:lnSpc>
              <a:buNone/>
            </a:pPr>
            <a:r>
              <a:rPr lang="en-US" sz="1800" dirty="0">
                <a:solidFill>
                  <a:schemeClr val="accent6">
                    <a:lumMod val="75000"/>
                  </a:schemeClr>
                </a:solidFill>
              </a:rPr>
              <a:t>Business Problem:</a:t>
            </a:r>
          </a:p>
          <a:p>
            <a:pPr marL="0" indent="0">
              <a:lnSpc>
                <a:spcPct val="134000"/>
              </a:lnSpc>
              <a:buNone/>
            </a:pPr>
            <a:r>
              <a:rPr lang="en-US" sz="1800" dirty="0"/>
              <a:t>The marketing department of a financial firm keeps records on customers, including demographic information and, number of type of accounts. When launching a new product, such as a "Personal Equity Plan" (PEP), a direct mail piece, advertising the product, is sent to 500 existing customers, a sample of its 1 million customers , and a record kept as to whether that customer responded and bought the product. </a:t>
            </a:r>
          </a:p>
          <a:p>
            <a:pPr marL="0" indent="0">
              <a:lnSpc>
                <a:spcPct val="134000"/>
              </a:lnSpc>
              <a:buNone/>
            </a:pPr>
            <a:endParaRPr lang="en-US" sz="1800" dirty="0"/>
          </a:p>
          <a:p>
            <a:pPr marL="0" indent="0">
              <a:lnSpc>
                <a:spcPct val="134000"/>
              </a:lnSpc>
              <a:buNone/>
            </a:pPr>
            <a:r>
              <a:rPr lang="en-US" sz="1800" dirty="0">
                <a:solidFill>
                  <a:schemeClr val="accent6">
                    <a:lumMod val="75000"/>
                  </a:schemeClr>
                </a:solidFill>
              </a:rPr>
              <a:t>Approach :</a:t>
            </a:r>
          </a:p>
          <a:p>
            <a:pPr marL="0" indent="0">
              <a:lnSpc>
                <a:spcPct val="134000"/>
              </a:lnSpc>
              <a:buNone/>
            </a:pPr>
            <a:r>
              <a:rPr lang="en-US" sz="1800" dirty="0"/>
              <a:t>Based on this store of prior experience, the managers decide to use data mining techniques to build customer profile models, which will be used to decide which of the 1 million customers are more likely to buy PEP, and thus should receive the advertisement.</a:t>
            </a:r>
          </a:p>
        </p:txBody>
      </p:sp>
      <p:sp>
        <p:nvSpPr>
          <p:cNvPr id="4" name="Rectangle 3"/>
          <p:cNvSpPr/>
          <p:nvPr/>
        </p:nvSpPr>
        <p:spPr>
          <a:xfrm>
            <a:off x="457200" y="6276201"/>
            <a:ext cx="6400800" cy="276999"/>
          </a:xfrm>
          <a:prstGeom prst="rect">
            <a:avLst/>
          </a:prstGeom>
        </p:spPr>
        <p:txBody>
          <a:bodyPr wrap="square">
            <a:spAutoFit/>
          </a:bodyPr>
          <a:lstStyle/>
          <a:p>
            <a:r>
              <a:rPr lang="en-US" sz="1200" dirty="0">
                <a:solidFill>
                  <a:srgbClr val="0000FF"/>
                </a:solidFill>
                <a:hlinkClick r:id="rId3"/>
              </a:rPr>
              <a:t>http://facweb.cs.depaul.edu/</a:t>
            </a:r>
            <a:r>
              <a:rPr lang="en-US" sz="1200" dirty="0">
                <a:solidFill>
                  <a:schemeClr val="bg1">
                    <a:lumMod val="75000"/>
                    <a:lumOff val="25000"/>
                  </a:schemeClr>
                </a:solidFill>
                <a:hlinkClick r:id="rId3"/>
              </a:rPr>
              <a:t>mobasher/classes/csc478/Assignments/bank-data.html</a:t>
            </a:r>
            <a:endParaRPr lang="en-US" sz="1200" dirty="0">
              <a:solidFill>
                <a:schemeClr val="bg1">
                  <a:lumMod val="75000"/>
                  <a:lumOff val="25000"/>
                </a:schemeClr>
              </a:solidFill>
            </a:endParaRPr>
          </a:p>
        </p:txBody>
      </p:sp>
    </p:spTree>
    <p:extLst>
      <p:ext uri="{BB962C8B-B14F-4D97-AF65-F5344CB8AC3E}">
        <p14:creationId xmlns:p14="http://schemas.microsoft.com/office/powerpoint/2010/main" val="2959771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DESCRIPTION</a:t>
            </a:r>
          </a:p>
        </p:txBody>
      </p:sp>
      <p:graphicFrame>
        <p:nvGraphicFramePr>
          <p:cNvPr id="4" name="Table 3"/>
          <p:cNvGraphicFramePr>
            <a:graphicFrameLocks noGrp="1"/>
          </p:cNvGraphicFramePr>
          <p:nvPr>
            <p:extLst>
              <p:ext uri="{D42A27DB-BD31-4B8C-83A1-F6EECF244321}">
                <p14:modId xmlns:p14="http://schemas.microsoft.com/office/powerpoint/2010/main" val="2115217089"/>
              </p:ext>
            </p:extLst>
          </p:nvPr>
        </p:nvGraphicFramePr>
        <p:xfrm>
          <a:off x="723900" y="1447800"/>
          <a:ext cx="7696200" cy="4405336"/>
        </p:xfrm>
        <a:graphic>
          <a:graphicData uri="http://schemas.openxmlformats.org/drawingml/2006/table">
            <a:tbl>
              <a:tblPr firstRow="1" firstCol="1" bandRow="1">
                <a:tableStyleId>{5C22544A-7EE6-4342-B048-85BDC9FD1C3A}</a:tableStyleId>
              </a:tblPr>
              <a:tblGrid>
                <a:gridCol w="1664043">
                  <a:extLst>
                    <a:ext uri="{9D8B030D-6E8A-4147-A177-3AD203B41FA5}">
                      <a16:colId xmlns:a16="http://schemas.microsoft.com/office/drawing/2014/main" val="20000"/>
                    </a:ext>
                  </a:extLst>
                </a:gridCol>
                <a:gridCol w="6032157">
                  <a:extLst>
                    <a:ext uri="{9D8B030D-6E8A-4147-A177-3AD203B41FA5}">
                      <a16:colId xmlns:a16="http://schemas.microsoft.com/office/drawing/2014/main" val="20001"/>
                    </a:ext>
                  </a:extLst>
                </a:gridCol>
              </a:tblGrid>
              <a:tr h="340775">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id</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a unique identification number</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0"/>
                  </a:ext>
                </a:extLst>
              </a:tr>
              <a:tr h="340775">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age</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age of customer in years</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1"/>
                  </a:ext>
                </a:extLst>
              </a:tr>
              <a:tr h="340775">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sex</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MALE / FEMALE</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2"/>
                  </a:ext>
                </a:extLst>
              </a:tr>
              <a:tr h="340775">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region</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err="1">
                          <a:effectLst/>
                          <a:latin typeface="Arial" panose="020B0604020202020204" pitchFamily="34" charset="0"/>
                          <a:cs typeface="Arial" panose="020B0604020202020204" pitchFamily="34" charset="0"/>
                        </a:rPr>
                        <a:t>inner_city</a:t>
                      </a:r>
                      <a:r>
                        <a:rPr lang="en-US" sz="1800" dirty="0">
                          <a:effectLst/>
                          <a:latin typeface="Arial" panose="020B0604020202020204" pitchFamily="34" charset="0"/>
                          <a:cs typeface="Arial" panose="020B0604020202020204" pitchFamily="34" charset="0"/>
                        </a:rPr>
                        <a:t>/rural/suburban/town</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3"/>
                  </a:ext>
                </a:extLst>
              </a:tr>
              <a:tr h="340775">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income</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income of customer</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4"/>
                  </a:ext>
                </a:extLst>
              </a:tr>
              <a:tr h="340775">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married</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Is the customer married (YES/NO)</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5"/>
                  </a:ext>
                </a:extLst>
              </a:tr>
              <a:tr h="340775">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children</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number of children</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6"/>
                  </a:ext>
                </a:extLst>
              </a:tr>
              <a:tr h="340775">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car</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Does the customer own a car (YES/NO)</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7"/>
                  </a:ext>
                </a:extLst>
              </a:tr>
              <a:tr h="340775">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save_acct</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Does the customer have a saving account (YES/NO)</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8"/>
                  </a:ext>
                </a:extLst>
              </a:tr>
              <a:tr h="340775">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current_acct</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Does the customer have a current account (YES/NO)</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09"/>
                  </a:ext>
                </a:extLst>
              </a:tr>
              <a:tr h="340775">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mortgage</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Does the customer have a mortgage (YES/NO)</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10"/>
                  </a:ext>
                </a:extLst>
              </a:tr>
              <a:tr h="656811">
                <a:tc>
                  <a:txBody>
                    <a:bodyPr/>
                    <a:lstStyle/>
                    <a:p>
                      <a:pPr marL="0" marR="0">
                        <a:lnSpc>
                          <a:spcPct val="115000"/>
                        </a:lnSpc>
                        <a:spcBef>
                          <a:spcPts val="0"/>
                        </a:spcBef>
                        <a:spcAft>
                          <a:spcPts val="0"/>
                        </a:spcAft>
                      </a:pPr>
                      <a:r>
                        <a:rPr lang="en-US" sz="1800">
                          <a:effectLst/>
                          <a:latin typeface="Arial" panose="020B0604020202020204" pitchFamily="34" charset="0"/>
                          <a:cs typeface="Arial" panose="020B0604020202020204" pitchFamily="34" charset="0"/>
                        </a:rPr>
                        <a:t>pep</a:t>
                      </a:r>
                      <a:endParaRPr lang="en-US" sz="1800">
                        <a:effectLst/>
                        <a:latin typeface="Arial" panose="020B0604020202020204" pitchFamily="34" charset="0"/>
                        <a:ea typeface="Calibri"/>
                        <a:cs typeface="Arial" panose="020B0604020202020204" pitchFamily="34" charset="0"/>
                      </a:endParaRPr>
                    </a:p>
                  </a:txBody>
                  <a:tcPr marL="25769" marR="25769" marT="25769" marB="25769" anchor="ctr"/>
                </a:tc>
                <a:tc>
                  <a:txBody>
                    <a:bodyPr/>
                    <a:lstStyle/>
                    <a:p>
                      <a:pPr marL="0" marR="0">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Did the customer buy a PEP after the last mailing (YES/NO)</a:t>
                      </a:r>
                      <a:endParaRPr lang="en-US" sz="1800" dirty="0">
                        <a:effectLst/>
                        <a:latin typeface="Arial" panose="020B0604020202020204" pitchFamily="34" charset="0"/>
                        <a:ea typeface="Calibri"/>
                        <a:cs typeface="Arial" panose="020B0604020202020204" pitchFamily="34" charset="0"/>
                      </a:endParaRPr>
                    </a:p>
                  </a:txBody>
                  <a:tcPr marL="25769" marR="25769" marT="25769" marB="25769"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117425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1676400"/>
            <a:ext cx="7524750" cy="4591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lumMod val="75000"/>
                    <a:lumOff val="25000"/>
                  </a:schemeClr>
                </a:solidFill>
              </a:rPr>
              <a:t>SAMPLE DATA</a:t>
            </a:r>
          </a:p>
        </p:txBody>
      </p:sp>
    </p:spTree>
    <p:extLst>
      <p:ext uri="{BB962C8B-B14F-4D97-AF65-F5344CB8AC3E}">
        <p14:creationId xmlns:p14="http://schemas.microsoft.com/office/powerpoint/2010/main" val="325808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ANALYSIS QUESTIONS</a:t>
            </a:r>
          </a:p>
        </p:txBody>
      </p:sp>
      <p:sp>
        <p:nvSpPr>
          <p:cNvPr id="3" name="Content Placeholder 2"/>
          <p:cNvSpPr>
            <a:spLocks noGrp="1"/>
          </p:cNvSpPr>
          <p:nvPr>
            <p:ph idx="1"/>
          </p:nvPr>
        </p:nvSpPr>
        <p:spPr/>
        <p:txBody>
          <a:bodyPr>
            <a:normAutofit/>
          </a:bodyPr>
          <a:lstStyle/>
          <a:p>
            <a:r>
              <a:rPr lang="en-US" dirty="0"/>
              <a:t>What are the average age and income of the customers?</a:t>
            </a:r>
          </a:p>
          <a:p>
            <a:r>
              <a:rPr lang="en-US" dirty="0"/>
              <a:t>Is there correlation between age and income?</a:t>
            </a:r>
          </a:p>
          <a:p>
            <a:endParaRPr lang="en-US" dirty="0"/>
          </a:p>
          <a:p>
            <a:r>
              <a:rPr lang="en-US" dirty="0"/>
              <a:t>How many people have 0, 1, 2, 3 or more children?</a:t>
            </a:r>
          </a:p>
          <a:p>
            <a:r>
              <a:rPr lang="en-US" dirty="0"/>
              <a:t>Is there correlation between the number of children and the decision to buy PEP or not?</a:t>
            </a:r>
          </a:p>
          <a:p>
            <a:endParaRPr lang="en-US" dirty="0"/>
          </a:p>
          <a:p>
            <a:endParaRPr lang="en-US" dirty="0"/>
          </a:p>
          <a:p>
            <a:endParaRPr lang="en-US" dirty="0"/>
          </a:p>
        </p:txBody>
      </p:sp>
    </p:spTree>
    <p:extLst>
      <p:ext uri="{BB962C8B-B14F-4D97-AF65-F5344CB8AC3E}">
        <p14:creationId xmlns:p14="http://schemas.microsoft.com/office/powerpoint/2010/main" val="4001202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ANALYSIS QUESTIONS</a:t>
            </a:r>
          </a:p>
        </p:txBody>
      </p:sp>
      <p:sp>
        <p:nvSpPr>
          <p:cNvPr id="3" name="Content Placeholder 2"/>
          <p:cNvSpPr>
            <a:spLocks noGrp="1"/>
          </p:cNvSpPr>
          <p:nvPr>
            <p:ph idx="1"/>
          </p:nvPr>
        </p:nvSpPr>
        <p:spPr/>
        <p:txBody>
          <a:bodyPr/>
          <a:lstStyle/>
          <a:p>
            <a:r>
              <a:rPr lang="en-US" dirty="0"/>
              <a:t>Given a customer’s demographic profile, what is the chance that he or she would buy the bank product “PEP”?</a:t>
            </a:r>
          </a:p>
        </p:txBody>
      </p:sp>
    </p:spTree>
    <p:extLst>
      <p:ext uri="{BB962C8B-B14F-4D97-AF65-F5344CB8AC3E}">
        <p14:creationId xmlns:p14="http://schemas.microsoft.com/office/powerpoint/2010/main" val="1492675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DESCRIPTIVE VS. PREDICTIVE ANALYSIS</a:t>
            </a:r>
          </a:p>
        </p:txBody>
      </p:sp>
      <p:sp>
        <p:nvSpPr>
          <p:cNvPr id="3" name="Content Placeholder 2"/>
          <p:cNvSpPr>
            <a:spLocks noGrp="1"/>
          </p:cNvSpPr>
          <p:nvPr>
            <p:ph idx="1"/>
          </p:nvPr>
        </p:nvSpPr>
        <p:spPr/>
        <p:txBody>
          <a:bodyPr/>
          <a:lstStyle/>
          <a:p>
            <a:pPr marL="0" indent="0">
              <a:buNone/>
            </a:pPr>
            <a:r>
              <a:rPr lang="en-US" dirty="0"/>
              <a:t>Use your own words to explain whether and how clustering techniques can be used as a descriptive analysis tool and/or predictive analysis tool in this example.</a:t>
            </a:r>
          </a:p>
        </p:txBody>
      </p:sp>
    </p:spTree>
    <p:extLst>
      <p:ext uri="{BB962C8B-B14F-4D97-AF65-F5344CB8AC3E}">
        <p14:creationId xmlns:p14="http://schemas.microsoft.com/office/powerpoint/2010/main" val="1647024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143000"/>
          </a:xfrm>
        </p:spPr>
        <p:txBody>
          <a:bodyPr>
            <a:normAutofit fontScale="90000"/>
          </a:bodyPr>
          <a:lstStyle/>
          <a:p>
            <a:r>
              <a:rPr lang="en-US" dirty="0"/>
              <a:t>WHERE ARE DATA MINING TECHNIQUES USED</a:t>
            </a:r>
          </a:p>
        </p:txBody>
      </p:sp>
      <p:sp>
        <p:nvSpPr>
          <p:cNvPr id="3" name="Content Placeholder 2"/>
          <p:cNvSpPr>
            <a:spLocks noGrp="1"/>
          </p:cNvSpPr>
          <p:nvPr>
            <p:ph idx="1"/>
          </p:nvPr>
        </p:nvSpPr>
        <p:spPr>
          <a:xfrm>
            <a:off x="381000" y="1447800"/>
            <a:ext cx="8229600" cy="4525963"/>
          </a:xfrm>
        </p:spPr>
        <p:txBody>
          <a:bodyPr>
            <a:normAutofit fontScale="92500" lnSpcReduction="20000"/>
          </a:bodyPr>
          <a:lstStyle/>
          <a:p>
            <a:r>
              <a:rPr lang="en-US" dirty="0"/>
              <a:t>Data Mining in Marketing and Sales</a:t>
            </a:r>
          </a:p>
          <a:p>
            <a:pPr lvl="1"/>
            <a:r>
              <a:rPr lang="en-US" sz="1900" dirty="0"/>
              <a:t>Perform market basket analysis to provide information on what product combinations have to purchased together. This information helps businesses promote their most profitable products and maximize the profit. </a:t>
            </a:r>
          </a:p>
          <a:p>
            <a:r>
              <a:rPr lang="en-US" dirty="0"/>
              <a:t>Data Mining in E-commerce</a:t>
            </a:r>
          </a:p>
          <a:p>
            <a:pPr lvl="1"/>
            <a:r>
              <a:rPr lang="en-US" sz="1900" dirty="0"/>
              <a:t>Many E-commerce companies are using data mining to offer cross-sells through their websites. One of the most famous of these is, of course, Amazon. They use sophisticated mining techniques to drive their ‘People who viewed that product. Also liked this’ functionality.</a:t>
            </a:r>
            <a:endParaRPr lang="en-US" sz="2300" dirty="0"/>
          </a:p>
          <a:p>
            <a:r>
              <a:rPr lang="en-US" dirty="0"/>
              <a:t>Data Mining in Retail</a:t>
            </a:r>
          </a:p>
          <a:p>
            <a:pPr lvl="1"/>
            <a:r>
              <a:rPr lang="en-US" sz="1900" dirty="0"/>
              <a:t>Generally, retailers segment customers into ‘</a:t>
            </a:r>
            <a:r>
              <a:rPr lang="en-US" sz="1900" dirty="0" err="1"/>
              <a:t>Recency</a:t>
            </a:r>
            <a:r>
              <a:rPr lang="en-US" sz="1900" dirty="0"/>
              <a:t>, Frequency, Monetary’ groups. They then target marketing and promotions to those different groups. </a:t>
            </a:r>
          </a:p>
          <a:p>
            <a:pPr lvl="1"/>
            <a:r>
              <a:rPr lang="en-US" sz="1900" dirty="0"/>
              <a:t>Large retailers like Walmart utilize information on store footfall, advertising campaign even weather forecast to predict sales and stock up accordingly.</a:t>
            </a:r>
          </a:p>
        </p:txBody>
      </p:sp>
      <p:sp>
        <p:nvSpPr>
          <p:cNvPr id="5" name="Rectangle 4"/>
          <p:cNvSpPr/>
          <p:nvPr/>
        </p:nvSpPr>
        <p:spPr>
          <a:xfrm>
            <a:off x="6400800" y="6553200"/>
            <a:ext cx="2819400" cy="215444"/>
          </a:xfrm>
          <a:prstGeom prst="rect">
            <a:avLst/>
          </a:prstGeom>
        </p:spPr>
        <p:txBody>
          <a:bodyPr wrap="square">
            <a:spAutoFit/>
          </a:bodyPr>
          <a:lstStyle/>
          <a:p>
            <a:r>
              <a:rPr lang="en-US" sz="800" dirty="0"/>
              <a:t>https://data-flair.training/blogs/data-mining-applications/</a:t>
            </a:r>
          </a:p>
        </p:txBody>
      </p:sp>
    </p:spTree>
    <p:extLst>
      <p:ext uri="{BB962C8B-B14F-4D97-AF65-F5344CB8AC3E}">
        <p14:creationId xmlns:p14="http://schemas.microsoft.com/office/powerpoint/2010/main" val="34066161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en-US" altLang="en-US" dirty="0"/>
              <a:t>CHALLENGES OF DATA MINING</a:t>
            </a:r>
          </a:p>
        </p:txBody>
      </p:sp>
      <p:sp>
        <p:nvSpPr>
          <p:cNvPr id="766979" name="Rectangle 3"/>
          <p:cNvSpPr>
            <a:spLocks noGrp="1" noChangeArrowheads="1"/>
          </p:cNvSpPr>
          <p:nvPr>
            <p:ph type="body" idx="1"/>
          </p:nvPr>
        </p:nvSpPr>
        <p:spPr>
          <a:xfrm>
            <a:off x="381000" y="1657350"/>
            <a:ext cx="8229600" cy="4286250"/>
          </a:xfrm>
        </p:spPr>
        <p:txBody>
          <a:bodyPr/>
          <a:lstStyle/>
          <a:p>
            <a:pPr marL="342900" indent="-342900"/>
            <a:r>
              <a:rPr lang="en-US" altLang="en-US" dirty="0"/>
              <a:t>Scalability</a:t>
            </a:r>
          </a:p>
          <a:p>
            <a:pPr marL="342900" indent="-342900"/>
            <a:r>
              <a:rPr lang="en-US" altLang="en-US" dirty="0"/>
              <a:t>Dimensionality</a:t>
            </a:r>
          </a:p>
          <a:p>
            <a:pPr marL="342900" indent="-342900"/>
            <a:r>
              <a:rPr lang="en-US" altLang="en-US" dirty="0"/>
              <a:t>Complex and Heterogeneous Data</a:t>
            </a:r>
          </a:p>
          <a:p>
            <a:pPr marL="342900" indent="-342900"/>
            <a:r>
              <a:rPr lang="en-US" altLang="en-US" dirty="0"/>
              <a:t>Data Quality, Security, and Ownership</a:t>
            </a:r>
          </a:p>
          <a:p>
            <a:pPr marL="342900" indent="-342900"/>
            <a:r>
              <a:rPr lang="en-US" altLang="en-US" dirty="0"/>
              <a:t>Privacy Preservation</a:t>
            </a:r>
          </a:p>
          <a:p>
            <a:pPr marL="342900" indent="-342900"/>
            <a:r>
              <a:rPr lang="en-US" altLang="en-US" dirty="0"/>
              <a:t>Streaming Data</a:t>
            </a:r>
          </a:p>
          <a:p>
            <a:pPr marL="342900" indent="-342900"/>
            <a:endParaRPr lang="en-US" altLang="en-US" dirty="0"/>
          </a:p>
        </p:txBody>
      </p:sp>
    </p:spTree>
    <p:extLst>
      <p:ext uri="{BB962C8B-B14F-4D97-AF65-F5344CB8AC3E}">
        <p14:creationId xmlns:p14="http://schemas.microsoft.com/office/powerpoint/2010/main" val="1527478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COMMUNICATION SKILLS</a:t>
            </a:r>
          </a:p>
        </p:txBody>
      </p:sp>
      <p:sp>
        <p:nvSpPr>
          <p:cNvPr id="3" name="Content Placeholder 2"/>
          <p:cNvSpPr>
            <a:spLocks noGrp="1"/>
          </p:cNvSpPr>
          <p:nvPr>
            <p:ph idx="1"/>
          </p:nvPr>
        </p:nvSpPr>
        <p:spPr>
          <a:xfrm>
            <a:off x="457200" y="1600200"/>
            <a:ext cx="8229600" cy="4724399"/>
          </a:xfrm>
        </p:spPr>
        <p:txBody>
          <a:bodyPr>
            <a:normAutofit/>
          </a:bodyPr>
          <a:lstStyle/>
          <a:p>
            <a:r>
              <a:rPr lang="en-US" dirty="0"/>
              <a:t>Hone your data communication skills while learning data mining techniques</a:t>
            </a:r>
          </a:p>
          <a:p>
            <a:pPr lvl="1"/>
            <a:r>
              <a:rPr lang="en-US" dirty="0"/>
              <a:t>E.g. information presentation and visualization</a:t>
            </a:r>
          </a:p>
          <a:p>
            <a:r>
              <a:rPr lang="en-US" dirty="0"/>
              <a:t>Combine them to become a great “data story teller”, a critical characteristic of new data scientist.</a:t>
            </a:r>
          </a:p>
          <a:p>
            <a:pPr lvl="1"/>
            <a:r>
              <a:rPr lang="en-US" dirty="0">
                <a:hlinkClick r:id="rId2"/>
              </a:rPr>
              <a:t>http://www.seas.harvard.edu/news/2014/01/big-data-heralds-new-kind-of-analyst</a:t>
            </a:r>
            <a:endParaRPr lang="en-US" dirty="0"/>
          </a:p>
          <a:p>
            <a:pPr lvl="1"/>
            <a:endParaRPr lang="en-US" dirty="0"/>
          </a:p>
          <a:p>
            <a:endParaRPr lang="en-US" dirty="0"/>
          </a:p>
        </p:txBody>
      </p:sp>
    </p:spTree>
    <p:extLst>
      <p:ext uri="{BB962C8B-B14F-4D97-AF65-F5344CB8AC3E}">
        <p14:creationId xmlns:p14="http://schemas.microsoft.com/office/powerpoint/2010/main" val="2955614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2183" y="984069"/>
            <a:ext cx="8077200" cy="5262979"/>
          </a:xfrm>
          <a:prstGeom prst="rect">
            <a:avLst/>
          </a:prstGeom>
        </p:spPr>
        <p:txBody>
          <a:bodyPr wrap="square">
            <a:spAutoFit/>
          </a:bodyPr>
          <a:lstStyle/>
          <a:p>
            <a:pPr fontAlgn="base"/>
            <a:r>
              <a:rPr lang="en-US" sz="2400" dirty="0">
                <a:solidFill>
                  <a:schemeClr val="bg1">
                    <a:lumMod val="75000"/>
                    <a:lumOff val="25000"/>
                  </a:schemeClr>
                </a:solidFill>
              </a:rPr>
              <a:t>“As computational tools become more sophisticated, </a:t>
            </a:r>
            <a:r>
              <a:rPr lang="en-US" sz="2400" u="sng" dirty="0">
                <a:solidFill>
                  <a:schemeClr val="bg1">
                    <a:lumMod val="75000"/>
                    <a:lumOff val="25000"/>
                  </a:schemeClr>
                </a:solidFill>
              </a:rPr>
              <a:t>the field of data science risks alienating non-experts</a:t>
            </a:r>
            <a:r>
              <a:rPr lang="en-US" sz="2400" dirty="0">
                <a:solidFill>
                  <a:schemeClr val="bg1">
                    <a:lumMod val="75000"/>
                    <a:lumOff val="25000"/>
                  </a:schemeClr>
                </a:solidFill>
              </a:rPr>
              <a:t>. </a:t>
            </a:r>
          </a:p>
          <a:p>
            <a:pPr fontAlgn="base"/>
            <a:endParaRPr lang="en-US" sz="2400" dirty="0">
              <a:solidFill>
                <a:schemeClr val="bg1">
                  <a:lumMod val="75000"/>
                  <a:lumOff val="25000"/>
                </a:schemeClr>
              </a:solidFill>
            </a:endParaRPr>
          </a:p>
          <a:p>
            <a:pPr fontAlgn="base"/>
            <a:r>
              <a:rPr lang="en-US" sz="2400" dirty="0">
                <a:solidFill>
                  <a:schemeClr val="bg1">
                    <a:lumMod val="75000"/>
                    <a:lumOff val="25000"/>
                  </a:schemeClr>
                </a:solidFill>
              </a:rPr>
              <a:t>“It is important for practitioners of computational science to be able to </a:t>
            </a:r>
            <a:r>
              <a:rPr lang="en-US" sz="2400" u="sng" dirty="0">
                <a:solidFill>
                  <a:schemeClr val="bg1">
                    <a:lumMod val="75000"/>
                    <a:lumOff val="25000"/>
                  </a:schemeClr>
                </a:solidFill>
              </a:rPr>
              <a:t>accurately and engagingly communicate the results of an investigation to others outside their field</a:t>
            </a:r>
            <a:r>
              <a:rPr lang="en-US" sz="2400" dirty="0">
                <a:solidFill>
                  <a:schemeClr val="bg1">
                    <a:lumMod val="75000"/>
                    <a:lumOff val="25000"/>
                  </a:schemeClr>
                </a:solidFill>
              </a:rPr>
              <a:t>.”</a:t>
            </a:r>
          </a:p>
          <a:p>
            <a:pPr fontAlgn="base"/>
            <a:endParaRPr lang="en-US" sz="2400" dirty="0">
              <a:solidFill>
                <a:schemeClr val="bg1">
                  <a:lumMod val="75000"/>
                  <a:lumOff val="25000"/>
                </a:schemeClr>
              </a:solidFill>
            </a:endParaRPr>
          </a:p>
          <a:p>
            <a:pPr fontAlgn="base"/>
            <a:r>
              <a:rPr lang="en-US" sz="2400" dirty="0">
                <a:solidFill>
                  <a:schemeClr val="bg1">
                    <a:lumMod val="75000"/>
                    <a:lumOff val="25000"/>
                  </a:schemeClr>
                </a:solidFill>
              </a:rPr>
              <a:t>“There’s an element we can learn from journalists—hearing </a:t>
            </a:r>
            <a:r>
              <a:rPr lang="en-US" sz="2400" u="sng" dirty="0">
                <a:solidFill>
                  <a:schemeClr val="bg1">
                    <a:lumMod val="75000"/>
                    <a:lumOff val="25000"/>
                  </a:schemeClr>
                </a:solidFill>
              </a:rPr>
              <a:t>how they tell stories, and investigate and ask questions</a:t>
            </a:r>
            <a:r>
              <a:rPr lang="en-US" sz="2400" dirty="0">
                <a:solidFill>
                  <a:schemeClr val="bg1">
                    <a:lumMod val="75000"/>
                    <a:lumOff val="25000"/>
                  </a:schemeClr>
                </a:solidFill>
              </a:rPr>
              <a:t>”</a:t>
            </a:r>
          </a:p>
          <a:p>
            <a:pPr fontAlgn="base"/>
            <a:endParaRPr lang="en-US" sz="2400" dirty="0">
              <a:solidFill>
                <a:schemeClr val="bg1">
                  <a:lumMod val="75000"/>
                  <a:lumOff val="25000"/>
                </a:schemeClr>
              </a:solidFill>
            </a:endParaRPr>
          </a:p>
          <a:p>
            <a:pPr fontAlgn="base"/>
            <a:r>
              <a:rPr lang="en-US" sz="2400" dirty="0">
                <a:solidFill>
                  <a:schemeClr val="bg1">
                    <a:lumMod val="75000"/>
                    <a:lumOff val="25000"/>
                  </a:schemeClr>
                </a:solidFill>
              </a:rPr>
              <a:t> “It’s important in communicating about data [to know] exactly </a:t>
            </a:r>
            <a:r>
              <a:rPr lang="en-US" sz="2400" u="sng" dirty="0">
                <a:solidFill>
                  <a:schemeClr val="bg1">
                    <a:lumMod val="75000"/>
                    <a:lumOff val="25000"/>
                  </a:schemeClr>
                </a:solidFill>
              </a:rPr>
              <a:t>what’s objective and what’s subjective</a:t>
            </a:r>
            <a:r>
              <a:rPr lang="en-US" sz="2400" dirty="0">
                <a:solidFill>
                  <a:schemeClr val="bg1">
                    <a:lumMod val="75000"/>
                    <a:lumOff val="25000"/>
                  </a:schemeClr>
                </a:solidFill>
              </a:rPr>
              <a:t>… and [to make] sure you’re </a:t>
            </a:r>
            <a:r>
              <a:rPr lang="en-US" sz="2400" u="sng" dirty="0">
                <a:solidFill>
                  <a:schemeClr val="bg1">
                    <a:lumMod val="75000"/>
                    <a:lumOff val="25000"/>
                  </a:schemeClr>
                </a:solidFill>
              </a:rPr>
              <a:t>transparent about the data collection process and your modeling process.”</a:t>
            </a:r>
          </a:p>
        </p:txBody>
      </p:sp>
      <p:sp>
        <p:nvSpPr>
          <p:cNvPr id="3" name="Title 1"/>
          <p:cNvSpPr txBox="1">
            <a:spLocks/>
          </p:cNvSpPr>
          <p:nvPr/>
        </p:nvSpPr>
        <p:spPr>
          <a:xfrm>
            <a:off x="457200" y="152400"/>
            <a:ext cx="8229600" cy="838200"/>
          </a:xfrm>
          <a:prstGeom prst="rect">
            <a:avLst/>
          </a:prstGeom>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lumMod val="75000"/>
                    <a:lumOff val="25000"/>
                  </a:schemeClr>
                </a:solidFill>
                <a:latin typeface="Avenir Next" panose="020B0503020202020204" pitchFamily="34" charset="0"/>
              </a:rPr>
              <a:t>DATA COMMUNICATION SKILLS</a:t>
            </a:r>
          </a:p>
        </p:txBody>
      </p:sp>
    </p:spTree>
    <p:extLst>
      <p:ext uri="{BB962C8B-B14F-4D97-AF65-F5344CB8AC3E}">
        <p14:creationId xmlns:p14="http://schemas.microsoft.com/office/powerpoint/2010/main" val="1997567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EXAMPLE OF INFO PRESENTATION</a:t>
            </a:r>
          </a:p>
        </p:txBody>
      </p:sp>
      <p:sp>
        <p:nvSpPr>
          <p:cNvPr id="3" name="Content Placeholder 2"/>
          <p:cNvSpPr>
            <a:spLocks noGrp="1"/>
          </p:cNvSpPr>
          <p:nvPr>
            <p:ph idx="1"/>
          </p:nvPr>
        </p:nvSpPr>
        <p:spPr>
          <a:xfrm>
            <a:off x="457200" y="1600201"/>
            <a:ext cx="8229600" cy="2667000"/>
          </a:xfrm>
        </p:spPr>
        <p:txBody>
          <a:bodyPr/>
          <a:lstStyle/>
          <a:p>
            <a:r>
              <a:rPr lang="en-US" dirty="0"/>
              <a:t>How would you describe the income distribution of men and women shown in the following table?</a:t>
            </a:r>
          </a:p>
        </p:txBody>
      </p:sp>
      <p:graphicFrame>
        <p:nvGraphicFramePr>
          <p:cNvPr id="8" name="Table 7"/>
          <p:cNvGraphicFramePr>
            <a:graphicFrameLocks noGrp="1"/>
          </p:cNvGraphicFramePr>
          <p:nvPr>
            <p:extLst>
              <p:ext uri="{D42A27DB-BD31-4B8C-83A1-F6EECF244321}">
                <p14:modId xmlns:p14="http://schemas.microsoft.com/office/powerpoint/2010/main" val="2907560630"/>
              </p:ext>
            </p:extLst>
          </p:nvPr>
        </p:nvGraphicFramePr>
        <p:xfrm>
          <a:off x="457200" y="3733800"/>
          <a:ext cx="8153401" cy="2209800"/>
        </p:xfrm>
        <a:graphic>
          <a:graphicData uri="http://schemas.openxmlformats.org/drawingml/2006/table">
            <a:tbl>
              <a:tblPr firstRow="1" firstCol="1" bandRow="1">
                <a:tableStyleId>{5C22544A-7EE6-4342-B048-85BDC9FD1C3A}</a:tableStyleId>
              </a:tblPr>
              <a:tblGrid>
                <a:gridCol w="1101975">
                  <a:extLst>
                    <a:ext uri="{9D8B030D-6E8A-4147-A177-3AD203B41FA5}">
                      <a16:colId xmlns:a16="http://schemas.microsoft.com/office/drawing/2014/main" val="20000"/>
                    </a:ext>
                  </a:extLst>
                </a:gridCol>
                <a:gridCol w="793733">
                  <a:extLst>
                    <a:ext uri="{9D8B030D-6E8A-4147-A177-3AD203B41FA5}">
                      <a16:colId xmlns:a16="http://schemas.microsoft.com/office/drawing/2014/main" val="20001"/>
                    </a:ext>
                  </a:extLst>
                </a:gridCol>
                <a:gridCol w="1344961">
                  <a:extLst>
                    <a:ext uri="{9D8B030D-6E8A-4147-A177-3AD203B41FA5}">
                      <a16:colId xmlns:a16="http://schemas.microsoft.com/office/drawing/2014/main" val="20002"/>
                    </a:ext>
                  </a:extLst>
                </a:gridCol>
                <a:gridCol w="1344961">
                  <a:extLst>
                    <a:ext uri="{9D8B030D-6E8A-4147-A177-3AD203B41FA5}">
                      <a16:colId xmlns:a16="http://schemas.microsoft.com/office/drawing/2014/main" val="20003"/>
                    </a:ext>
                  </a:extLst>
                </a:gridCol>
                <a:gridCol w="1344961">
                  <a:extLst>
                    <a:ext uri="{9D8B030D-6E8A-4147-A177-3AD203B41FA5}">
                      <a16:colId xmlns:a16="http://schemas.microsoft.com/office/drawing/2014/main" val="20004"/>
                    </a:ext>
                  </a:extLst>
                </a:gridCol>
                <a:gridCol w="793733">
                  <a:extLst>
                    <a:ext uri="{9D8B030D-6E8A-4147-A177-3AD203B41FA5}">
                      <a16:colId xmlns:a16="http://schemas.microsoft.com/office/drawing/2014/main" val="20005"/>
                    </a:ext>
                  </a:extLst>
                </a:gridCol>
                <a:gridCol w="1429077">
                  <a:extLst>
                    <a:ext uri="{9D8B030D-6E8A-4147-A177-3AD203B41FA5}">
                      <a16:colId xmlns:a16="http://schemas.microsoft.com/office/drawing/2014/main" val="20006"/>
                    </a:ext>
                  </a:extLst>
                </a:gridCol>
              </a:tblGrid>
              <a:tr h="552450">
                <a:tc>
                  <a:txBody>
                    <a:bodyPr/>
                    <a:lstStyle/>
                    <a:p>
                      <a:pPr marL="0" marR="0">
                        <a:lnSpc>
                          <a:spcPct val="115000"/>
                        </a:lnSpc>
                        <a:spcBef>
                          <a:spcPts val="0"/>
                        </a:spcBef>
                        <a:spcAft>
                          <a:spcPts val="0"/>
                        </a:spcAft>
                      </a:pPr>
                      <a:r>
                        <a:rPr lang="en-US" sz="1800" dirty="0">
                          <a:effectLst/>
                        </a:rPr>
                        <a:t> </a:t>
                      </a:r>
                      <a:endParaRPr lang="en-US" sz="1800" dirty="0">
                        <a:effectLst/>
                        <a:latin typeface="Calibri"/>
                        <a:ea typeface="SimSun"/>
                        <a:cs typeface="Times New Roman"/>
                      </a:endParaRPr>
                    </a:p>
                  </a:txBody>
                  <a:tcPr marL="68580" marR="68580" marT="0" marB="0"/>
                </a:tc>
                <a:tc gridSpan="5">
                  <a:txBody>
                    <a:bodyPr/>
                    <a:lstStyle/>
                    <a:p>
                      <a:pPr marL="0" marR="0" algn="ctr">
                        <a:lnSpc>
                          <a:spcPct val="115000"/>
                        </a:lnSpc>
                        <a:spcBef>
                          <a:spcPts val="0"/>
                        </a:spcBef>
                        <a:spcAft>
                          <a:spcPts val="0"/>
                        </a:spcAft>
                      </a:pPr>
                      <a:r>
                        <a:rPr lang="en-US" sz="1800" dirty="0">
                          <a:effectLst/>
                        </a:rPr>
                        <a:t>income (in thousand dollars)</a:t>
                      </a:r>
                      <a:endParaRPr lang="en-US" sz="1800" dirty="0">
                        <a:effectLst/>
                        <a:latin typeface="Calibri"/>
                        <a:ea typeface="SimSu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marL="0" marR="0">
                        <a:lnSpc>
                          <a:spcPct val="115000"/>
                        </a:lnSpc>
                        <a:spcBef>
                          <a:spcPts val="0"/>
                        </a:spcBef>
                        <a:spcAft>
                          <a:spcPts val="0"/>
                        </a:spcAft>
                      </a:pP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&lt;$50K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[$50K,$60K)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[$60K,$70K)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[$70K,$80K)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&gt;$80K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Total</a:t>
                      </a:r>
                      <a:endParaRPr lang="en-US" sz="1800">
                        <a:effectLst/>
                        <a:latin typeface="Calibri"/>
                        <a:ea typeface="SimSu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marL="0" marR="0">
                        <a:lnSpc>
                          <a:spcPct val="115000"/>
                        </a:lnSpc>
                        <a:spcBef>
                          <a:spcPts val="0"/>
                        </a:spcBef>
                        <a:spcAft>
                          <a:spcPts val="0"/>
                        </a:spcAft>
                      </a:pPr>
                      <a:r>
                        <a:rPr lang="en-US" sz="1800" dirty="0">
                          <a:effectLst/>
                        </a:rPr>
                        <a:t>men</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30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40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marL="0" marR="0">
                        <a:lnSpc>
                          <a:spcPct val="115000"/>
                        </a:lnSpc>
                        <a:spcBef>
                          <a:spcPts val="0"/>
                        </a:spcBef>
                        <a:spcAft>
                          <a:spcPts val="0"/>
                        </a:spcAft>
                      </a:pPr>
                      <a:r>
                        <a:rPr lang="en-US" sz="1800" dirty="0">
                          <a:effectLst/>
                        </a:rPr>
                        <a:t>women</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50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11299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ARE THESE DESCRIPTIONS CORRECT?</a:t>
            </a:r>
          </a:p>
        </p:txBody>
      </p:sp>
      <p:sp>
        <p:nvSpPr>
          <p:cNvPr id="3" name="Content Placeholder 2"/>
          <p:cNvSpPr>
            <a:spLocks noGrp="1"/>
          </p:cNvSpPr>
          <p:nvPr>
            <p:ph idx="1"/>
          </p:nvPr>
        </p:nvSpPr>
        <p:spPr>
          <a:xfrm>
            <a:off x="457200" y="1600200"/>
            <a:ext cx="8229600" cy="2362199"/>
          </a:xfrm>
        </p:spPr>
        <p:txBody>
          <a:bodyPr>
            <a:normAutofit/>
          </a:bodyPr>
          <a:lstStyle/>
          <a:p>
            <a:pPr marL="514350" indent="-514350">
              <a:buAutoNum type="arabicPeriod"/>
            </a:pPr>
            <a:r>
              <a:rPr lang="en-US" dirty="0"/>
              <a:t>There are equal numbers of men and women in the lower income group (up to $60K)</a:t>
            </a:r>
          </a:p>
          <a:p>
            <a:pPr marL="514350" indent="-514350">
              <a:buAutoNum type="arabicPeriod"/>
            </a:pPr>
            <a:r>
              <a:rPr lang="en-US" dirty="0"/>
              <a:t>More men than women earned higher income (above $70K)</a:t>
            </a:r>
          </a:p>
        </p:txBody>
      </p:sp>
      <p:graphicFrame>
        <p:nvGraphicFramePr>
          <p:cNvPr id="4" name="Table 3"/>
          <p:cNvGraphicFramePr>
            <a:graphicFrameLocks noGrp="1"/>
          </p:cNvGraphicFramePr>
          <p:nvPr>
            <p:extLst>
              <p:ext uri="{D42A27DB-BD31-4B8C-83A1-F6EECF244321}">
                <p14:modId xmlns:p14="http://schemas.microsoft.com/office/powerpoint/2010/main" val="892632101"/>
              </p:ext>
            </p:extLst>
          </p:nvPr>
        </p:nvGraphicFramePr>
        <p:xfrm>
          <a:off x="533400" y="4267200"/>
          <a:ext cx="7924801" cy="2209800"/>
        </p:xfrm>
        <a:graphic>
          <a:graphicData uri="http://schemas.openxmlformats.org/drawingml/2006/table">
            <a:tbl>
              <a:tblPr firstRow="1" firstCol="1" bandRow="1">
                <a:tableStyleId>{5C22544A-7EE6-4342-B048-85BDC9FD1C3A}</a:tableStyleId>
              </a:tblPr>
              <a:tblGrid>
                <a:gridCol w="873375">
                  <a:extLst>
                    <a:ext uri="{9D8B030D-6E8A-4147-A177-3AD203B41FA5}">
                      <a16:colId xmlns:a16="http://schemas.microsoft.com/office/drawing/2014/main" val="20000"/>
                    </a:ext>
                  </a:extLst>
                </a:gridCol>
                <a:gridCol w="793733">
                  <a:extLst>
                    <a:ext uri="{9D8B030D-6E8A-4147-A177-3AD203B41FA5}">
                      <a16:colId xmlns:a16="http://schemas.microsoft.com/office/drawing/2014/main" val="20001"/>
                    </a:ext>
                  </a:extLst>
                </a:gridCol>
                <a:gridCol w="1344961">
                  <a:extLst>
                    <a:ext uri="{9D8B030D-6E8A-4147-A177-3AD203B41FA5}">
                      <a16:colId xmlns:a16="http://schemas.microsoft.com/office/drawing/2014/main" val="20002"/>
                    </a:ext>
                  </a:extLst>
                </a:gridCol>
                <a:gridCol w="1344961">
                  <a:extLst>
                    <a:ext uri="{9D8B030D-6E8A-4147-A177-3AD203B41FA5}">
                      <a16:colId xmlns:a16="http://schemas.microsoft.com/office/drawing/2014/main" val="20003"/>
                    </a:ext>
                  </a:extLst>
                </a:gridCol>
                <a:gridCol w="1344961">
                  <a:extLst>
                    <a:ext uri="{9D8B030D-6E8A-4147-A177-3AD203B41FA5}">
                      <a16:colId xmlns:a16="http://schemas.microsoft.com/office/drawing/2014/main" val="20004"/>
                    </a:ext>
                  </a:extLst>
                </a:gridCol>
                <a:gridCol w="793733">
                  <a:extLst>
                    <a:ext uri="{9D8B030D-6E8A-4147-A177-3AD203B41FA5}">
                      <a16:colId xmlns:a16="http://schemas.microsoft.com/office/drawing/2014/main" val="20005"/>
                    </a:ext>
                  </a:extLst>
                </a:gridCol>
                <a:gridCol w="1429077">
                  <a:extLst>
                    <a:ext uri="{9D8B030D-6E8A-4147-A177-3AD203B41FA5}">
                      <a16:colId xmlns:a16="http://schemas.microsoft.com/office/drawing/2014/main" val="20006"/>
                    </a:ext>
                  </a:extLst>
                </a:gridCol>
              </a:tblGrid>
              <a:tr h="552450">
                <a:tc>
                  <a:txBody>
                    <a:bodyPr/>
                    <a:lstStyle/>
                    <a:p>
                      <a:pPr marL="0" marR="0">
                        <a:lnSpc>
                          <a:spcPct val="115000"/>
                        </a:lnSpc>
                        <a:spcBef>
                          <a:spcPts val="0"/>
                        </a:spcBef>
                        <a:spcAft>
                          <a:spcPts val="0"/>
                        </a:spcAft>
                      </a:pPr>
                      <a:r>
                        <a:rPr lang="en-US" sz="1800" dirty="0">
                          <a:effectLst/>
                        </a:rPr>
                        <a:t> </a:t>
                      </a:r>
                      <a:endParaRPr lang="en-US" sz="1800" dirty="0">
                        <a:effectLst/>
                        <a:latin typeface="Calibri"/>
                        <a:ea typeface="SimSun"/>
                        <a:cs typeface="Times New Roman"/>
                      </a:endParaRPr>
                    </a:p>
                  </a:txBody>
                  <a:tcPr marL="68580" marR="68580" marT="0" marB="0"/>
                </a:tc>
                <a:tc gridSpan="5">
                  <a:txBody>
                    <a:bodyPr/>
                    <a:lstStyle/>
                    <a:p>
                      <a:pPr marL="0" marR="0" algn="ctr">
                        <a:lnSpc>
                          <a:spcPct val="115000"/>
                        </a:lnSpc>
                        <a:spcBef>
                          <a:spcPts val="0"/>
                        </a:spcBef>
                        <a:spcAft>
                          <a:spcPts val="0"/>
                        </a:spcAft>
                      </a:pPr>
                      <a:r>
                        <a:rPr lang="en-US" sz="1800" dirty="0">
                          <a:effectLst/>
                        </a:rPr>
                        <a:t>income (in thousand dollars)</a:t>
                      </a:r>
                      <a:endParaRPr lang="en-US" sz="1800" dirty="0">
                        <a:effectLst/>
                        <a:latin typeface="Calibri"/>
                        <a:ea typeface="SimSu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pPr>
                      <a:r>
                        <a:rPr lang="en-US" sz="1800" dirty="0">
                          <a:effectLst/>
                        </a:rPr>
                        <a:t> </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marL="0" marR="0">
                        <a:lnSpc>
                          <a:spcPct val="115000"/>
                        </a:lnSpc>
                        <a:spcBef>
                          <a:spcPts val="0"/>
                        </a:spcBef>
                        <a:spcAft>
                          <a:spcPts val="0"/>
                        </a:spcAft>
                      </a:pPr>
                      <a:r>
                        <a:rPr lang="en-US" sz="1800" dirty="0">
                          <a:effectLst/>
                        </a:rPr>
                        <a:t>gender</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&lt;$50K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[$50K,$60K)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[$60K,$70K)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[$70K,$80K)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&gt;$80K</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Total</a:t>
                      </a:r>
                      <a:endParaRPr lang="en-US" sz="1800">
                        <a:effectLst/>
                        <a:latin typeface="Calibri"/>
                        <a:ea typeface="SimSu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marL="0" marR="0">
                        <a:lnSpc>
                          <a:spcPct val="115000"/>
                        </a:lnSpc>
                        <a:spcBef>
                          <a:spcPts val="0"/>
                        </a:spcBef>
                        <a:spcAft>
                          <a:spcPts val="0"/>
                        </a:spcAft>
                      </a:pPr>
                      <a:r>
                        <a:rPr lang="en-US" sz="1800">
                          <a:effectLst/>
                        </a:rPr>
                        <a:t>male</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30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40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200</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marL="0" marR="0">
                        <a:lnSpc>
                          <a:spcPct val="115000"/>
                        </a:lnSpc>
                        <a:spcBef>
                          <a:spcPts val="0"/>
                        </a:spcBef>
                        <a:spcAft>
                          <a:spcPts val="0"/>
                        </a:spcAft>
                      </a:pPr>
                      <a:r>
                        <a:rPr lang="en-US" sz="1800">
                          <a:effectLst/>
                        </a:rPr>
                        <a:t>female</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10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50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a:effectLst/>
                        </a:rPr>
                        <a:t>20</a:t>
                      </a:r>
                      <a:endParaRPr lang="en-US" sz="18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a:t>
                      </a:r>
                      <a:endParaRPr lang="en-US" sz="18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1800" dirty="0">
                          <a:effectLst/>
                        </a:rPr>
                        <a:t>100</a:t>
                      </a:r>
                      <a:endParaRPr lang="en-US" sz="1800" dirty="0">
                        <a:effectLst/>
                        <a:latin typeface="Calibri"/>
                        <a:ea typeface="SimSu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14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PERCENTAGE VS. RAW COUNT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40583163"/>
              </p:ext>
            </p:extLst>
          </p:nvPr>
        </p:nvGraphicFramePr>
        <p:xfrm>
          <a:off x="533400" y="3352800"/>
          <a:ext cx="8000999" cy="3037332"/>
        </p:xfrm>
        <a:graphic>
          <a:graphicData uri="http://schemas.openxmlformats.org/drawingml/2006/table">
            <a:tbl>
              <a:tblPr firstRow="1" firstCol="1" bandRow="1">
                <a:tableStyleId>{5C22544A-7EE6-4342-B048-85BDC9FD1C3A}</a:tableStyleId>
              </a:tblPr>
              <a:tblGrid>
                <a:gridCol w="881772">
                  <a:extLst>
                    <a:ext uri="{9D8B030D-6E8A-4147-A177-3AD203B41FA5}">
                      <a16:colId xmlns:a16="http://schemas.microsoft.com/office/drawing/2014/main" val="20000"/>
                    </a:ext>
                  </a:extLst>
                </a:gridCol>
                <a:gridCol w="801365">
                  <a:extLst>
                    <a:ext uri="{9D8B030D-6E8A-4147-A177-3AD203B41FA5}">
                      <a16:colId xmlns:a16="http://schemas.microsoft.com/office/drawing/2014/main" val="20001"/>
                    </a:ext>
                  </a:extLst>
                </a:gridCol>
                <a:gridCol w="1441063">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990599">
                  <a:extLst>
                    <a:ext uri="{9D8B030D-6E8A-4147-A177-3AD203B41FA5}">
                      <a16:colId xmlns:a16="http://schemas.microsoft.com/office/drawing/2014/main" val="20006"/>
                    </a:ext>
                  </a:extLst>
                </a:gridCol>
              </a:tblGrid>
              <a:tr h="667336">
                <a:tc>
                  <a:txBody>
                    <a:bodyPr/>
                    <a:lstStyle/>
                    <a:p>
                      <a:pPr marL="0" marR="0" algn="ctr">
                        <a:lnSpc>
                          <a:spcPct val="115000"/>
                        </a:lnSpc>
                        <a:spcBef>
                          <a:spcPts val="0"/>
                        </a:spcBef>
                        <a:spcAft>
                          <a:spcPts val="0"/>
                        </a:spcAft>
                      </a:pPr>
                      <a:r>
                        <a:rPr lang="en-US" sz="2000" dirty="0">
                          <a:effectLst/>
                        </a:rPr>
                        <a:t> </a:t>
                      </a:r>
                      <a:endParaRPr lang="en-US" sz="2000" dirty="0">
                        <a:effectLst/>
                        <a:latin typeface="Calibri"/>
                        <a:ea typeface="SimSun"/>
                        <a:cs typeface="Times New Roman"/>
                      </a:endParaRPr>
                    </a:p>
                  </a:txBody>
                  <a:tcPr marL="68580" marR="68580" marT="0" marB="0"/>
                </a:tc>
                <a:tc gridSpan="5">
                  <a:txBody>
                    <a:bodyPr/>
                    <a:lstStyle/>
                    <a:p>
                      <a:pPr marL="0" marR="0" algn="ctr">
                        <a:lnSpc>
                          <a:spcPct val="115000"/>
                        </a:lnSpc>
                        <a:spcBef>
                          <a:spcPts val="0"/>
                        </a:spcBef>
                        <a:spcAft>
                          <a:spcPts val="0"/>
                        </a:spcAft>
                      </a:pPr>
                      <a:r>
                        <a:rPr lang="en-US" sz="2000" dirty="0">
                          <a:effectLst/>
                        </a:rPr>
                        <a:t>income (in thousand dollars)</a:t>
                      </a:r>
                      <a:endParaRPr lang="en-US" sz="2000" dirty="0">
                        <a:effectLst/>
                        <a:latin typeface="Calibri"/>
                        <a:ea typeface="SimSu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gn="ctr">
                        <a:lnSpc>
                          <a:spcPct val="115000"/>
                        </a:lnSpc>
                        <a:spcBef>
                          <a:spcPts val="0"/>
                        </a:spcBef>
                        <a:spcAft>
                          <a:spcPts val="0"/>
                        </a:spcAft>
                      </a:pPr>
                      <a:r>
                        <a:rPr lang="en-US" sz="2000">
                          <a:effectLst/>
                        </a:rPr>
                        <a:t> </a:t>
                      </a:r>
                      <a:endParaRPr lang="en-US" sz="2000">
                        <a:effectLst/>
                        <a:latin typeface="Calibri"/>
                        <a:ea typeface="SimSun"/>
                        <a:cs typeface="Times New Roman"/>
                      </a:endParaRPr>
                    </a:p>
                  </a:txBody>
                  <a:tcPr marL="68580" marR="68580" marT="0" marB="0"/>
                </a:tc>
                <a:extLst>
                  <a:ext uri="{0D108BD9-81ED-4DB2-BD59-A6C34878D82A}">
                    <a16:rowId xmlns:a16="http://schemas.microsoft.com/office/drawing/2014/main" val="10000"/>
                  </a:ext>
                </a:extLst>
              </a:tr>
              <a:tr h="851330">
                <a:tc>
                  <a:txBody>
                    <a:bodyPr/>
                    <a:lstStyle/>
                    <a:p>
                      <a:pPr marL="0" marR="0" algn="ctr">
                        <a:lnSpc>
                          <a:spcPct val="115000"/>
                        </a:lnSpc>
                        <a:spcBef>
                          <a:spcPts val="0"/>
                        </a:spcBef>
                        <a:spcAft>
                          <a:spcPts val="0"/>
                        </a:spcAft>
                      </a:pPr>
                      <a:r>
                        <a:rPr lang="en-US" sz="2000">
                          <a:effectLst/>
                        </a:rPr>
                        <a:t>gender</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&lt;$50K</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[$50K,$60K)</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[$60K,$70K)</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[$70K,$80K)</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&gt;$80K</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Total</a:t>
                      </a:r>
                      <a:endParaRPr lang="en-US" sz="2000">
                        <a:effectLst/>
                        <a:latin typeface="Calibri"/>
                        <a:ea typeface="SimSun"/>
                        <a:cs typeface="Times New Roman"/>
                      </a:endParaRPr>
                    </a:p>
                  </a:txBody>
                  <a:tcPr marL="68580" marR="68580" marT="0" marB="0"/>
                </a:tc>
                <a:extLst>
                  <a:ext uri="{0D108BD9-81ED-4DB2-BD59-A6C34878D82A}">
                    <a16:rowId xmlns:a16="http://schemas.microsoft.com/office/drawing/2014/main" val="10001"/>
                  </a:ext>
                </a:extLst>
              </a:tr>
              <a:tr h="667336">
                <a:tc>
                  <a:txBody>
                    <a:bodyPr/>
                    <a:lstStyle/>
                    <a:p>
                      <a:pPr marL="0" marR="0" algn="ctr">
                        <a:lnSpc>
                          <a:spcPct val="115000"/>
                        </a:lnSpc>
                        <a:spcBef>
                          <a:spcPts val="0"/>
                        </a:spcBef>
                        <a:spcAft>
                          <a:spcPts val="0"/>
                        </a:spcAft>
                      </a:pPr>
                      <a:r>
                        <a:rPr lang="en-US" sz="2000">
                          <a:effectLst/>
                        </a:rPr>
                        <a:t>male</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.05</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.10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.50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.15</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.20</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1.00</a:t>
                      </a:r>
                      <a:endParaRPr lang="en-US" sz="2000">
                        <a:effectLst/>
                        <a:latin typeface="Calibri"/>
                        <a:ea typeface="SimSun"/>
                        <a:cs typeface="Times New Roman"/>
                      </a:endParaRPr>
                    </a:p>
                  </a:txBody>
                  <a:tcPr marL="68580" marR="68580" marT="0" marB="0"/>
                </a:tc>
                <a:extLst>
                  <a:ext uri="{0D108BD9-81ED-4DB2-BD59-A6C34878D82A}">
                    <a16:rowId xmlns:a16="http://schemas.microsoft.com/office/drawing/2014/main" val="10002"/>
                  </a:ext>
                </a:extLst>
              </a:tr>
              <a:tr h="851330">
                <a:tc>
                  <a:txBody>
                    <a:bodyPr/>
                    <a:lstStyle/>
                    <a:p>
                      <a:pPr marL="0" marR="0" algn="ctr">
                        <a:lnSpc>
                          <a:spcPct val="115000"/>
                        </a:lnSpc>
                        <a:spcBef>
                          <a:spcPts val="0"/>
                        </a:spcBef>
                        <a:spcAft>
                          <a:spcPts val="0"/>
                        </a:spcAft>
                      </a:pPr>
                      <a:r>
                        <a:rPr lang="en-US" sz="2000">
                          <a:effectLst/>
                        </a:rPr>
                        <a:t>female</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.10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.20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.50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a:effectLst/>
                        </a:rPr>
                        <a:t>.20</a:t>
                      </a:r>
                      <a:endParaRPr lang="en-US" sz="200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.10</a:t>
                      </a:r>
                      <a:endParaRPr lang="en-US" sz="2000" dirty="0">
                        <a:effectLst/>
                        <a:latin typeface="Calibri"/>
                        <a:ea typeface="SimSun"/>
                        <a:cs typeface="Times New Roman"/>
                      </a:endParaRPr>
                    </a:p>
                  </a:txBody>
                  <a:tcPr marL="68580" marR="68580" marT="0" marB="0"/>
                </a:tc>
                <a:tc>
                  <a:txBody>
                    <a:bodyPr/>
                    <a:lstStyle/>
                    <a:p>
                      <a:pPr marL="0" marR="0" algn="ctr">
                        <a:lnSpc>
                          <a:spcPct val="115000"/>
                        </a:lnSpc>
                        <a:spcBef>
                          <a:spcPts val="0"/>
                        </a:spcBef>
                        <a:spcAft>
                          <a:spcPts val="0"/>
                        </a:spcAft>
                      </a:pPr>
                      <a:r>
                        <a:rPr lang="en-US" sz="2000" dirty="0">
                          <a:effectLst/>
                        </a:rPr>
                        <a:t>1.00</a:t>
                      </a:r>
                      <a:endParaRPr lang="en-US" sz="2000" dirty="0">
                        <a:effectLst/>
                        <a:latin typeface="Calibri"/>
                        <a:ea typeface="SimSun"/>
                        <a:cs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5" name="Content Placeholder 2"/>
          <p:cNvSpPr txBox="1">
            <a:spLocks/>
          </p:cNvSpPr>
          <p:nvPr/>
        </p:nvSpPr>
        <p:spPr>
          <a:xfrm>
            <a:off x="482965" y="1600200"/>
            <a:ext cx="8534400" cy="1676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solidFill>
                  <a:schemeClr val="bg1">
                    <a:lumMod val="75000"/>
                    <a:lumOff val="25000"/>
                  </a:schemeClr>
                </a:solidFill>
                <a:latin typeface="Avenir Next" panose="020B0503020202020204" pitchFamily="34" charset="0"/>
              </a:rPr>
              <a:t>Let’s convert the original data to the percentages. Actually, the percentage of women in lower income group (up to $60K) is 30%, and the percentage is 15% for men</a:t>
            </a:r>
            <a:r>
              <a:rPr lang="en-US" sz="2800" dirty="0">
                <a:solidFill>
                  <a:schemeClr val="bg1">
                    <a:lumMod val="75000"/>
                    <a:lumOff val="25000"/>
                  </a:schemeClr>
                </a:solidFill>
              </a:rPr>
              <a:t>.</a:t>
            </a:r>
          </a:p>
        </p:txBody>
      </p:sp>
    </p:spTree>
    <p:extLst>
      <p:ext uri="{BB962C8B-B14F-4D97-AF65-F5344CB8AC3E}">
        <p14:creationId xmlns:p14="http://schemas.microsoft.com/office/powerpoint/2010/main" val="1222646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PERCENTAGE IS NOT ALWAYS BETTER</a:t>
            </a:r>
          </a:p>
        </p:txBody>
      </p:sp>
      <p:sp>
        <p:nvSpPr>
          <p:cNvPr id="3" name="Content Placeholder 2"/>
          <p:cNvSpPr>
            <a:spLocks noGrp="1"/>
          </p:cNvSpPr>
          <p:nvPr>
            <p:ph idx="1"/>
          </p:nvPr>
        </p:nvSpPr>
        <p:spPr/>
        <p:txBody>
          <a:bodyPr/>
          <a:lstStyle/>
          <a:p>
            <a:r>
              <a:rPr lang="en-US" dirty="0"/>
              <a:t>A statement “the % of students from Mars doubled this year.”</a:t>
            </a:r>
          </a:p>
          <a:p>
            <a:endParaRPr lang="en-US" dirty="0"/>
          </a:p>
          <a:p>
            <a:r>
              <a:rPr lang="en-US" dirty="0"/>
              <a:t>Additional fact: “there was one student from Mars last year.”</a:t>
            </a:r>
          </a:p>
        </p:txBody>
      </p:sp>
    </p:spTree>
    <p:extLst>
      <p:ext uri="{BB962C8B-B14F-4D97-AF65-F5344CB8AC3E}">
        <p14:creationId xmlns:p14="http://schemas.microsoft.com/office/powerpoint/2010/main" val="407804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IMPROVE DATA STORY TELLING SKILLS?</a:t>
            </a:r>
          </a:p>
        </p:txBody>
      </p:sp>
      <p:sp>
        <p:nvSpPr>
          <p:cNvPr id="3" name="Content Placeholder 2"/>
          <p:cNvSpPr>
            <a:spLocks noGrp="1"/>
          </p:cNvSpPr>
          <p:nvPr>
            <p:ph idx="1"/>
          </p:nvPr>
        </p:nvSpPr>
        <p:spPr>
          <a:xfrm>
            <a:off x="457200" y="1600201"/>
            <a:ext cx="8229600" cy="1905000"/>
          </a:xfrm>
        </p:spPr>
        <p:txBody>
          <a:bodyPr>
            <a:normAutofit/>
          </a:bodyPr>
          <a:lstStyle/>
          <a:p>
            <a:r>
              <a:rPr lang="en-US" dirty="0"/>
              <a:t>Some general data science books may be fun to read and can improve your data story telling skills, such as Edward </a:t>
            </a:r>
            <a:r>
              <a:rPr lang="en-US" dirty="0" err="1"/>
              <a:t>Tufte’s</a:t>
            </a:r>
            <a:r>
              <a:rPr lang="en-US" dirty="0"/>
              <a:t> books on data presentation and visualization</a:t>
            </a:r>
          </a:p>
        </p:txBody>
      </p:sp>
      <p:pic>
        <p:nvPicPr>
          <p:cNvPr id="4" name="Picture 4" descr="Product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679070"/>
            <a:ext cx="2133600" cy="2133601"/>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6" descr="Product Detai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714239"/>
            <a:ext cx="2133600" cy="2133601"/>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8" descr="Product Detai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706033"/>
            <a:ext cx="2133600" cy="21336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47498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Other Examples ?</a:t>
            </a:r>
          </a:p>
        </p:txBody>
      </p:sp>
    </p:spTree>
    <p:extLst>
      <p:ext uri="{BB962C8B-B14F-4D97-AF65-F5344CB8AC3E}">
        <p14:creationId xmlns:p14="http://schemas.microsoft.com/office/powerpoint/2010/main" val="108483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DATA MINING TASKS</a:t>
            </a:r>
          </a:p>
        </p:txBody>
      </p:sp>
      <p:sp>
        <p:nvSpPr>
          <p:cNvPr id="3" name="Content Placeholder 2"/>
          <p:cNvSpPr>
            <a:spLocks noGrp="1"/>
          </p:cNvSpPr>
          <p:nvPr>
            <p:ph idx="1"/>
          </p:nvPr>
        </p:nvSpPr>
        <p:spPr/>
        <p:txBody>
          <a:bodyPr/>
          <a:lstStyle/>
          <a:p>
            <a:r>
              <a:rPr lang="en-US" dirty="0"/>
              <a:t>Classification</a:t>
            </a:r>
          </a:p>
          <a:p>
            <a:endParaRPr lang="en-US" dirty="0"/>
          </a:p>
          <a:p>
            <a:r>
              <a:rPr lang="en-US" dirty="0"/>
              <a:t>Clustering</a:t>
            </a:r>
          </a:p>
          <a:p>
            <a:endParaRPr lang="en-US" dirty="0"/>
          </a:p>
          <a:p>
            <a:r>
              <a:rPr lang="en-US" dirty="0"/>
              <a:t>Association rule mining</a:t>
            </a:r>
          </a:p>
        </p:txBody>
      </p:sp>
    </p:spTree>
    <p:extLst>
      <p:ext uri="{BB962C8B-B14F-4D97-AF65-F5344CB8AC3E}">
        <p14:creationId xmlns:p14="http://schemas.microsoft.com/office/powerpoint/2010/main" val="3105767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noAutofit/>
          </a:bodyPr>
          <a:lstStyle/>
          <a:p>
            <a:r>
              <a:rPr lang="en-US" dirty="0"/>
              <a:t>Classification</a:t>
            </a:r>
          </a:p>
        </p:txBody>
      </p:sp>
      <p:sp>
        <p:nvSpPr>
          <p:cNvPr id="2" name="Text Placeholder 1">
            <a:extLst>
              <a:ext uri="{FF2B5EF4-FFF2-40B4-BE49-F238E27FC236}">
                <a16:creationId xmlns:a16="http://schemas.microsoft.com/office/drawing/2014/main" id="{FAE85171-5B85-1043-BC5F-EF67BB0733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77984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8053</TotalTime>
  <Words>3929</Words>
  <Application>Microsoft Macintosh PowerPoint</Application>
  <PresentationFormat>On-screen Show (4:3)</PresentationFormat>
  <Paragraphs>520</Paragraphs>
  <Slides>67</Slides>
  <Notes>32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67</vt:i4>
      </vt:variant>
    </vt:vector>
  </HeadingPairs>
  <TitlesOfParts>
    <vt:vector size="79" baseType="lpstr">
      <vt:lpstr>Arial</vt:lpstr>
      <vt:lpstr>Avenir Light</vt:lpstr>
      <vt:lpstr>Avenir Next</vt:lpstr>
      <vt:lpstr>Avenir Next Medium</vt:lpstr>
      <vt:lpstr>Calibri</vt:lpstr>
      <vt:lpstr>Tahoma</vt:lpstr>
      <vt:lpstr>Times New Roman</vt:lpstr>
      <vt:lpstr>Wingdings</vt:lpstr>
      <vt:lpstr>Office Theme</vt:lpstr>
      <vt:lpstr>Visio</vt:lpstr>
      <vt:lpstr>VISIO</vt:lpstr>
      <vt:lpstr>Document</vt:lpstr>
      <vt:lpstr> IST 707: DATA MINING</vt:lpstr>
      <vt:lpstr>AGENDA</vt:lpstr>
      <vt:lpstr>PowerPoint Presentation</vt:lpstr>
      <vt:lpstr>WHAT IS DATA MINING?</vt:lpstr>
      <vt:lpstr>WHERE ARE DATA MINING TECHNIQUES USED</vt:lpstr>
      <vt:lpstr>WHERE ARE DATA MINING TECHNIQUES USED</vt:lpstr>
      <vt:lpstr>PowerPoint Presentation</vt:lpstr>
      <vt:lpstr>TYPICAL DATA MINING TASKS</vt:lpstr>
      <vt:lpstr>Classification</vt:lpstr>
      <vt:lpstr>WHAT IS CLASSIFICATION?</vt:lpstr>
      <vt:lpstr>Classification vs. Regression</vt:lpstr>
      <vt:lpstr>CLASSIFICATION IN EVERYDAY LIFE</vt:lpstr>
      <vt:lpstr>EXERCISE: FIND CLASSIFICATION APPLICATIONS IN EVERYDAY LIFE</vt:lpstr>
      <vt:lpstr>HOW TO MODEL A CLASSIFICATION PROBLEM?</vt:lpstr>
      <vt:lpstr>WHAT IS THE DECISION TO MAKE?</vt:lpstr>
      <vt:lpstr>WHAT IS THE UNIT OF ANALYSIS?</vt:lpstr>
      <vt:lpstr>WHAT ATTRIBUTES ARE HELPFUL FOR CLASSIFICATION?</vt:lpstr>
      <vt:lpstr>SAMPLE DATA FOR BANK LOAN CLASSIFICATION</vt:lpstr>
      <vt:lpstr>HOW TO TEACH A COMPUTER TO CLASSIFY?</vt:lpstr>
      <vt:lpstr>ILLUSTRATING CLASSIFICATION TASK</vt:lpstr>
      <vt:lpstr>ARE WE DONE?</vt:lpstr>
      <vt:lpstr>ANOMALY DETECTION</vt:lpstr>
      <vt:lpstr>EXERCISE: MODEL A CLASSIFICATION PROBLEM</vt:lpstr>
      <vt:lpstr>Clustering</vt:lpstr>
      <vt:lpstr>CLUSTERING</vt:lpstr>
      <vt:lpstr>SIMILARITY MEASURES FOR CLUSTERING</vt:lpstr>
      <vt:lpstr>CLUSTERING APPLICATION 1</vt:lpstr>
      <vt:lpstr>WHAT DOES A CLUSTER MEAN?</vt:lpstr>
      <vt:lpstr>PowerPoint Presentation</vt:lpstr>
      <vt:lpstr>PowerPoint Presentation</vt:lpstr>
      <vt:lpstr>PowerPoint Presentation</vt:lpstr>
      <vt:lpstr>PowerPoint Presentation</vt:lpstr>
      <vt:lpstr>PowerPoint Presentation</vt:lpstr>
      <vt:lpstr>DISCUSSION QUESTION</vt:lpstr>
      <vt:lpstr>CLUSTERING: APPLICATION 2</vt:lpstr>
      <vt:lpstr>SEARCH ENGINE BASED ON DOCUMENT CLUSTERING</vt:lpstr>
      <vt:lpstr>CARROT2 SEARCH ENGINE BASED ON DOCUMENT CLUSTERING</vt:lpstr>
      <vt:lpstr>CLASSIFICATION VS. CLUSTERING</vt:lpstr>
      <vt:lpstr>CAN A CLUSTERING AND CLASSIFICATION BE USED TOGETHER ?</vt:lpstr>
      <vt:lpstr>EXERCISE: MODEL A CLUSTERING TASK</vt:lpstr>
      <vt:lpstr>Association Rule Mining</vt:lpstr>
      <vt:lpstr>ASSOCIATION RULE MINING</vt:lpstr>
      <vt:lpstr>FREQUENT ITEMSETS </vt:lpstr>
      <vt:lpstr>ASSOCIATION RULES</vt:lpstr>
      <vt:lpstr>AR MINING APPLICATION 1:  MARKETING AND SALES PROMOTION</vt:lpstr>
      <vt:lpstr>AR MINING APPLICATION 2:  SHELF MANAGEMENT</vt:lpstr>
      <vt:lpstr>AR MINING APPLICATION 3:  INVENTORY MANAGEMENT</vt:lpstr>
      <vt:lpstr>EXERCISE:  MODEL AN AR MINING TASK</vt:lpstr>
      <vt:lpstr>Detailed Overview  </vt:lpstr>
      <vt:lpstr>ORIGINS OF DATA MINING</vt:lpstr>
      <vt:lpstr>WHAT IS NOT DATA MINING?</vt:lpstr>
      <vt:lpstr>EXERCISE: HOW CAN DATA MINING HELP OTHER FIELDS?</vt:lpstr>
      <vt:lpstr>DESCRIPTION VS. PREDICTION</vt:lpstr>
      <vt:lpstr>SAMPLE DATA PROBLEM</vt:lpstr>
      <vt:lpstr>DATA DESCRIPTION</vt:lpstr>
      <vt:lpstr>PowerPoint Presentation</vt:lpstr>
      <vt:lpstr>DESCRIPTIVE ANALYSIS QUESTIONS</vt:lpstr>
      <vt:lpstr>PREDICTIVE ANALYSIS QUESTIONS</vt:lpstr>
      <vt:lpstr>EXERCISE: DESCRIPTIVE VS. PREDICTIVE ANALYSIS</vt:lpstr>
      <vt:lpstr>CHALLENGES OF DATA MINING</vt:lpstr>
      <vt:lpstr>DATA COMMUNICATION SKILLS</vt:lpstr>
      <vt:lpstr>PowerPoint Presentation</vt:lpstr>
      <vt:lpstr>AN EXAMPLE OF INFO PRESENTATION</vt:lpstr>
      <vt:lpstr>ARE THESE DESCRIPTIONS CORRECT?</vt:lpstr>
      <vt:lpstr>PERCENTAGE VS. RAW COUNT</vt:lpstr>
      <vt:lpstr>BUT PERCENTAGE IS NOT ALWAYS BETTER</vt:lpstr>
      <vt:lpstr>HOW TO IMPROVE DATA STORY TELLING SKILLS?</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byu</dc:creator>
  <cp:lastModifiedBy>Joshua E Introne</cp:lastModifiedBy>
  <cp:revision>506</cp:revision>
  <dcterms:created xsi:type="dcterms:W3CDTF">2013-11-04T21:34:08Z</dcterms:created>
  <dcterms:modified xsi:type="dcterms:W3CDTF">2021-08-17T17:13:31Z</dcterms:modified>
</cp:coreProperties>
</file>